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3"/>
  </p:handoutMasterIdLst>
  <p:sldIdLst>
    <p:sldId id="423" r:id="rId3"/>
    <p:sldId id="264" r:id="rId5"/>
    <p:sldId id="308" r:id="rId6"/>
    <p:sldId id="265" r:id="rId7"/>
    <p:sldId id="262" r:id="rId8"/>
    <p:sldId id="442" r:id="rId9"/>
    <p:sldId id="338" r:id="rId10"/>
    <p:sldId id="314" r:id="rId11"/>
    <p:sldId id="359" r:id="rId12"/>
    <p:sldId id="360" r:id="rId13"/>
    <p:sldId id="455" r:id="rId14"/>
    <p:sldId id="456" r:id="rId15"/>
    <p:sldId id="457" r:id="rId16"/>
    <p:sldId id="408" r:id="rId17"/>
    <p:sldId id="405" r:id="rId18"/>
    <p:sldId id="407" r:id="rId19"/>
    <p:sldId id="458" r:id="rId20"/>
    <p:sldId id="459" r:id="rId21"/>
    <p:sldId id="300" r:id="rId22"/>
  </p:sldIdLst>
  <p:sldSz cx="1219517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0000"/>
    <a:srgbClr val="476954"/>
    <a:srgbClr val="7E88B8"/>
    <a:srgbClr val="7CA1CE"/>
    <a:srgbClr val="788B9C"/>
    <a:srgbClr val="5C6D7D"/>
    <a:srgbClr val="B4DAB9"/>
    <a:srgbClr val="91C999"/>
    <a:srgbClr val="86C48F"/>
    <a:srgbClr val="AAE5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8" autoAdjust="0"/>
    <p:restoredTop sz="93438" autoAdjust="0"/>
  </p:normalViewPr>
  <p:slideViewPr>
    <p:cSldViewPr showGuides="1">
      <p:cViewPr varScale="1">
        <p:scale>
          <a:sx n="63" d="100"/>
          <a:sy n="63" d="100"/>
        </p:scale>
        <p:origin x="860" y="52"/>
      </p:cViewPr>
      <p:guideLst>
        <p:guide orient="horz" pos="377"/>
        <p:guide pos="3954"/>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p:cViewPr varScale="1">
        <p:scale>
          <a:sx n="79" d="100"/>
          <a:sy n="79" d="100"/>
        </p:scale>
        <p:origin x="4080" y="208"/>
      </p:cViewPr>
      <p:guideLst>
        <p:guide orient="horz" pos="2904"/>
        <p:guide pos="222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2D108D-23A9-466F-9360-CF31B0D447F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0E0A07-2C1C-45C5-985B-D6CD99FDD0F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0E0A07-2C1C-45C5-985B-D6CD99FDD0F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0E0A07-2C1C-45C5-985B-D6CD99FDD0F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397" y="1122363"/>
            <a:ext cx="9146381"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397" y="3602038"/>
            <a:ext cx="91463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7A518EE-751A-493E-82A1-3D6BEF00C28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2177AA-A7BA-483D-9ED8-AE8A7305EAC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7A518EE-751A-493E-82A1-3D6BEF00C28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2177AA-A7BA-483D-9ED8-AE8A7305EAC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7172" y="365125"/>
            <a:ext cx="2629585"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418" y="365125"/>
            <a:ext cx="7736314"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7A518EE-751A-493E-82A1-3D6BEF00C28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2177AA-A7BA-483D-9ED8-AE8A7305EACF}"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7A518EE-751A-493E-82A1-3D6BEF00C28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2177AA-A7BA-483D-9ED8-AE8A7305EAC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2067" y="1709739"/>
            <a:ext cx="10518338"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2067" y="4589464"/>
            <a:ext cx="1051833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7A518EE-751A-493E-82A1-3D6BEF00C28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A2177AA-A7BA-483D-9ED8-AE8A7305EAC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418" y="1825625"/>
            <a:ext cx="5182949"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3808" y="1825625"/>
            <a:ext cx="5182949"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7A518EE-751A-493E-82A1-3D6BEF00C28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2177AA-A7BA-483D-9ED8-AE8A7305EAC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007" y="365126"/>
            <a:ext cx="10518338"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40007" y="1681163"/>
            <a:ext cx="51591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40007" y="2505075"/>
            <a:ext cx="5159130"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3807" y="1681163"/>
            <a:ext cx="51845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3807" y="2505075"/>
            <a:ext cx="518453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7A518EE-751A-493E-82A1-3D6BEF00C28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A2177AA-A7BA-483D-9ED8-AE8A7305EAC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7A518EE-751A-493E-82A1-3D6BEF00C28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2177AA-A7BA-483D-9ED8-AE8A7305EAC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7A518EE-751A-493E-82A1-3D6BEF00C28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A2177AA-A7BA-483D-9ED8-AE8A7305EAC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07" y="457200"/>
            <a:ext cx="3933261"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4538" y="987426"/>
            <a:ext cx="617380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40007" y="2057400"/>
            <a:ext cx="3933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7A518EE-751A-493E-82A1-3D6BEF00C28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2177AA-A7BA-483D-9ED8-AE8A7305EAC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007" y="457200"/>
            <a:ext cx="3933261"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4538" y="987426"/>
            <a:ext cx="617380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40007" y="2057400"/>
            <a:ext cx="3933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7A518EE-751A-493E-82A1-3D6BEF00C28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2177AA-A7BA-483D-9ED8-AE8A7305EAC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19" y="365126"/>
            <a:ext cx="10518338"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419" y="1825625"/>
            <a:ext cx="10518338"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418" y="6356351"/>
            <a:ext cx="27439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518EE-751A-493E-82A1-3D6BEF00C280}" type="datetimeFigureOut">
              <a:rPr lang="zh-CN" altLang="en-US" smtClean="0"/>
            </a:fld>
            <a:endParaRPr lang="zh-CN" altLang="en-US"/>
          </a:p>
        </p:txBody>
      </p:sp>
      <p:sp>
        <p:nvSpPr>
          <p:cNvPr id="5" name="页脚占位符 4"/>
          <p:cNvSpPr>
            <a:spLocks noGrp="1"/>
          </p:cNvSpPr>
          <p:nvPr>
            <p:ph type="ftr" sz="quarter" idx="3"/>
          </p:nvPr>
        </p:nvSpPr>
        <p:spPr>
          <a:xfrm>
            <a:off x="4039652" y="6356351"/>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2843" y="6356351"/>
            <a:ext cx="27439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2177AA-A7BA-483D-9ED8-AE8A7305EAC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9.png"/><Relationship Id="rId7" Type="http://schemas.openxmlformats.org/officeDocument/2006/relationships/image" Target="../media/image18.jpe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7.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1" Type="http://schemas.openxmlformats.org/officeDocument/2006/relationships/notesSlide" Target="../notesSlides/notesSlide9.xml"/><Relationship Id="rId10" Type="http://schemas.openxmlformats.org/officeDocument/2006/relationships/slideLayout" Target="../slideLayouts/slideLayout7.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1.png"/><Relationship Id="rId2" Type="http://schemas.openxmlformats.org/officeDocument/2006/relationships/image" Target="../media/image31.jpeg"/><Relationship Id="rId1"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1.png"/><Relationship Id="rId1" Type="http://schemas.openxmlformats.org/officeDocument/2006/relationships/image" Target="../media/image32.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png"/><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5"/>
          <p:cNvSpPr>
            <a:spLocks noChangeArrowheads="1"/>
          </p:cNvSpPr>
          <p:nvPr/>
        </p:nvSpPr>
        <p:spPr bwMode="auto">
          <a:xfrm>
            <a:off x="-11429" y="163741"/>
            <a:ext cx="12218266" cy="81520"/>
          </a:xfrm>
          <a:prstGeom prst="rect">
            <a:avLst/>
          </a:prstGeom>
          <a:solidFill>
            <a:srgbClr val="C00000"/>
          </a:solidFill>
          <a:ln>
            <a:noFill/>
          </a:ln>
        </p:spPr>
        <p:txBody>
          <a:bodyPr vert="horz" wrap="square" lIns="91440" tIns="45720" rIns="91440" bIns="45720" numCol="1" anchor="t" anchorCtr="0" compatLnSpc="1"/>
          <a:lstStyle/>
          <a:p>
            <a:endParaRPr lang="zh-CN" altLang="en-US"/>
          </a:p>
        </p:txBody>
      </p:sp>
      <p:sp>
        <p:nvSpPr>
          <p:cNvPr id="85" name="矩形 84"/>
          <p:cNvSpPr/>
          <p:nvPr/>
        </p:nvSpPr>
        <p:spPr>
          <a:xfrm>
            <a:off x="38735" y="4069715"/>
            <a:ext cx="12117705" cy="28282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dirty="0" err="1">
                <a:solidFill>
                  <a:schemeClr val="bg1"/>
                </a:solidFill>
                <a:latin typeface="微软雅黑" panose="020B0503020204020204" pitchFamily="34" charset="-122"/>
                <a:ea typeface="微软雅黑" panose="020B0503020204020204" pitchFamily="34" charset="-122"/>
                <a:sym typeface="+mn-ea"/>
              </a:rPr>
              <a:t>Tantech</a:t>
            </a:r>
            <a:r>
              <a:rPr lang="en-US" altLang="zh-CN" sz="6000" b="1" dirty="0">
                <a:solidFill>
                  <a:schemeClr val="bg1"/>
                </a:solidFill>
                <a:latin typeface="微软雅黑" panose="020B0503020204020204" pitchFamily="34" charset="-122"/>
                <a:ea typeface="微软雅黑" panose="020B0503020204020204" pitchFamily="34" charset="-122"/>
                <a:sym typeface="+mn-ea"/>
              </a:rPr>
              <a:t> Holdings </a:t>
            </a:r>
            <a:endParaRPr lang="zh-CN" altLang="en-US" sz="6000" b="1" dirty="0">
              <a:solidFill>
                <a:schemeClr val="bg1"/>
              </a:solidFill>
              <a:latin typeface="微软雅黑" panose="020B0503020204020204" pitchFamily="34" charset="-122"/>
              <a:ea typeface="微软雅黑" panose="020B0503020204020204" pitchFamily="34" charset="-122"/>
              <a:sym typeface="+mn-ea"/>
            </a:endParaRPr>
          </a:p>
        </p:txBody>
      </p:sp>
      <p:pic>
        <p:nvPicPr>
          <p:cNvPr id="57" name="Picture 2" descr="C:\Users\Administrator.USER-20170314IO\Desktop\集团PPT\TANTECH LOGO.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641203" y="2131202"/>
            <a:ext cx="6488082" cy="136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4"/>
          <p:cNvSpPr txBox="1"/>
          <p:nvPr/>
        </p:nvSpPr>
        <p:spPr>
          <a:xfrm>
            <a:off x="3047365" y="5778500"/>
            <a:ext cx="5855970" cy="914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b="1" dirty="0">
                <a:solidFill>
                  <a:schemeClr val="bg1"/>
                </a:solidFill>
                <a:latin typeface="微软雅黑" panose="020B0503020204020204" pitchFamily="34" charset="-122"/>
                <a:ea typeface="微软雅黑" panose="020B0503020204020204" pitchFamily="34" charset="-122"/>
              </a:rPr>
              <a:t>NASDAQ</a:t>
            </a:r>
            <a:r>
              <a:rPr lang="zh-CN" altLang="en-US" sz="2400" b="1" dirty="0">
                <a:solidFill>
                  <a:schemeClr val="bg1"/>
                </a:solidFill>
                <a:latin typeface="微软雅黑" panose="020B0503020204020204" pitchFamily="34" charset="-122"/>
                <a:ea typeface="微软雅黑" panose="020B0503020204020204" pitchFamily="34" charset="-122"/>
              </a:rPr>
              <a:t>：</a:t>
            </a:r>
            <a:r>
              <a:rPr lang="en-US" altLang="zh-CN" sz="2400" b="1" dirty="0">
                <a:solidFill>
                  <a:schemeClr val="bg1"/>
                </a:solidFill>
                <a:latin typeface="微软雅黑" panose="020B0503020204020204" pitchFamily="34" charset="-122"/>
                <a:ea typeface="微软雅黑" panose="020B0503020204020204" pitchFamily="34" charset="-122"/>
              </a:rPr>
              <a:t>TANH</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4" name="Rectangle 5"/>
          <p:cNvSpPr>
            <a:spLocks noChangeArrowheads="1"/>
          </p:cNvSpPr>
          <p:nvPr/>
        </p:nvSpPr>
        <p:spPr bwMode="auto">
          <a:xfrm>
            <a:off x="115571" y="6897916"/>
            <a:ext cx="12218266" cy="81520"/>
          </a:xfrm>
          <a:prstGeom prst="rect">
            <a:avLst/>
          </a:prstGeom>
          <a:solidFill>
            <a:srgbClr val="C00000"/>
          </a:solidFill>
          <a:ln>
            <a:noFill/>
          </a:ln>
        </p:spPr>
        <p:txBody>
          <a:bodyPr vert="horz" wrap="square" lIns="91440" tIns="45720" rIns="91440" bIns="45720" numCol="1" anchor="t" anchorCtr="0" compatLnSpc="1"/>
          <a:lstStyle/>
          <a:p>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p:nvPr/>
        </p:nvSpPr>
        <p:spPr>
          <a:xfrm>
            <a:off x="855755" y="84260"/>
            <a:ext cx="669210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rgbClr val="2C3637"/>
                </a:solidFill>
                <a:latin typeface="微软雅黑" panose="020B0503020204020204" pitchFamily="34" charset="-122"/>
                <a:ea typeface="微软雅黑" panose="020B0503020204020204" pitchFamily="34" charset="-122"/>
              </a:rPr>
              <a:t>NEW ENERGY VEHICLE</a:t>
            </a:r>
            <a:endParaRPr lang="en-US" altLang="zh-CN" sz="1600" b="1" dirty="0">
              <a:solidFill>
                <a:srgbClr val="2C3637"/>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90049" y="80628"/>
            <a:ext cx="288032" cy="288032"/>
            <a:chOff x="624979" y="908720"/>
            <a:chExt cx="288032" cy="288032"/>
          </a:xfrm>
        </p:grpSpPr>
        <p:cxnSp>
          <p:nvCxnSpPr>
            <p:cNvPr id="4" name="直接连接符 3"/>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cxnSp>
        <p:nvCxnSpPr>
          <p:cNvPr id="7" name="直接连接符 6"/>
          <p:cNvCxnSpPr/>
          <p:nvPr/>
        </p:nvCxnSpPr>
        <p:spPr>
          <a:xfrm flipV="1">
            <a:off x="22988" y="571480"/>
            <a:ext cx="12218267" cy="2337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pic>
        <p:nvPicPr>
          <p:cNvPr id="14" name="Picture 2" descr="C:\Users\Administrator.USER-20170314IO\Desktop\集团PPT\TANTECH LOGO.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490075" y="80628"/>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1141" y="1107338"/>
            <a:ext cx="2502535" cy="1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3844" y="1107338"/>
            <a:ext cx="2368626" cy="1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9985" y="1127157"/>
            <a:ext cx="2361283" cy="186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1141" y="3294045"/>
            <a:ext cx="2502535" cy="1729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3844" y="3294046"/>
            <a:ext cx="2368625" cy="1729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8" descr="D:\Documents\Desktop\杨总文件\演示文件\新建文件夹 (2)\产品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9986" y="3294045"/>
            <a:ext cx="2361282" cy="172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3239" y="1280411"/>
            <a:ext cx="3205909" cy="3410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35"/>
          <p:cNvSpPr txBox="1"/>
          <p:nvPr/>
        </p:nvSpPr>
        <p:spPr>
          <a:xfrm>
            <a:off x="1201043" y="5377429"/>
            <a:ext cx="10730225" cy="1156855"/>
          </a:xfrm>
          <a:prstGeom prst="rect">
            <a:avLst/>
          </a:prstGeom>
          <a:noFill/>
        </p:spPr>
        <p:txBody>
          <a:bodyPr wrap="square" rtlCol="0">
            <a:spAutoFit/>
          </a:bodyPr>
          <a:lstStyle/>
          <a:p>
            <a:pPr eaLnBrk="0" fontAlgn="base" hangingPunct="0">
              <a:lnSpc>
                <a:spcPct val="150000"/>
              </a:lnSpc>
              <a:spcBef>
                <a:spcPct val="0"/>
              </a:spcBef>
              <a:spcAft>
                <a:spcPct val="0"/>
              </a:spcAft>
              <a:buFont typeface="Arial" panose="020B0604020202020204" pitchFamily="34" charset="0"/>
              <a:buNone/>
            </a:pPr>
            <a:r>
              <a:rPr lang="en-US" altLang="zh-CN" sz="1600" dirty="0" err="1">
                <a:solidFill>
                  <a:srgbClr val="000000"/>
                </a:solidFill>
                <a:latin typeface="微软雅黑" panose="020B0503020204020204" pitchFamily="34" charset="-122"/>
                <a:ea typeface="微软雅黑" panose="020B0503020204020204" pitchFamily="34" charset="-122"/>
              </a:rPr>
              <a:t>Shangchi</a:t>
            </a:r>
            <a:r>
              <a:rPr lang="en-US" altLang="zh-CN" sz="1600" dirty="0">
                <a:solidFill>
                  <a:srgbClr val="000000"/>
                </a:solidFill>
                <a:latin typeface="微软雅黑" panose="020B0503020204020204" pitchFamily="34" charset="-122"/>
                <a:ea typeface="微软雅黑" panose="020B0503020204020204" pitchFamily="34" charset="-122"/>
              </a:rPr>
              <a:t> Auto's main products include electric logistics vehicles and Tornado contactless high-speed garbage sweepers, which are the designated vehicles for the G20 Hangzhou Summit in 2016. There are more than 10 models of electric buses and garbage sweepers.</a:t>
            </a:r>
            <a:endParaRPr lang="en-US" altLang="zh-CN" sz="1600" dirty="0">
              <a:solidFill>
                <a:srgbClr val="000000"/>
              </a:solidFill>
              <a:latin typeface="微软雅黑" panose="020B0503020204020204" pitchFamily="34" charset="-122"/>
              <a:ea typeface="微软雅黑" panose="020B0503020204020204" pitchFamily="34" charset="-122"/>
            </a:endParaRPr>
          </a:p>
        </p:txBody>
      </p:sp>
      <p:sp>
        <p:nvSpPr>
          <p:cNvPr id="24" name="圆角矩形 3"/>
          <p:cNvSpPr>
            <a:spLocks noChangeArrowheads="1"/>
          </p:cNvSpPr>
          <p:nvPr/>
        </p:nvSpPr>
        <p:spPr bwMode="auto">
          <a:xfrm>
            <a:off x="908050" y="5376545"/>
            <a:ext cx="11022965" cy="1304925"/>
          </a:xfrm>
          <a:prstGeom prst="roundRect">
            <a:avLst>
              <a:gd name="adj" fmla="val 9083"/>
            </a:avLst>
          </a:prstGeom>
          <a:noFill/>
          <a:ln w="12700">
            <a:solidFill>
              <a:srgbClr val="CE101F">
                <a:lumMod val="75000"/>
              </a:srgbClr>
            </a:solidFill>
            <a:rou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FFFFFF"/>
              </a:solidFill>
              <a:effectLst/>
              <a:uLnTx/>
              <a:uFillTx/>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p:nvPr/>
        </p:nvSpPr>
        <p:spPr>
          <a:xfrm>
            <a:off x="841001" y="35332"/>
            <a:ext cx="669210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rgbClr val="2C3637"/>
                </a:solidFill>
                <a:latin typeface="微软雅黑" panose="020B0503020204020204" pitchFamily="34" charset="-122"/>
                <a:ea typeface="微软雅黑" panose="020B0503020204020204" pitchFamily="34" charset="-122"/>
              </a:rPr>
              <a:t>MODELED FIBER PRODUCTS</a:t>
            </a:r>
            <a:endParaRPr lang="en-US" altLang="zh-CN" sz="1600" b="1" dirty="0">
              <a:solidFill>
                <a:srgbClr val="2C3637"/>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90049" y="80628"/>
            <a:ext cx="288032" cy="288032"/>
            <a:chOff x="624979" y="908720"/>
            <a:chExt cx="288032" cy="288032"/>
          </a:xfrm>
        </p:grpSpPr>
        <p:cxnSp>
          <p:nvCxnSpPr>
            <p:cNvPr id="4" name="直接连接符 3"/>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cxnSp>
        <p:nvCxnSpPr>
          <p:cNvPr id="7" name="直接连接符 6"/>
          <p:cNvCxnSpPr/>
          <p:nvPr/>
        </p:nvCxnSpPr>
        <p:spPr>
          <a:xfrm flipV="1">
            <a:off x="22988" y="571480"/>
            <a:ext cx="12218267" cy="2337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pic>
        <p:nvPicPr>
          <p:cNvPr id="14" name="Picture 2" descr="C:\Users\Administrator.USER-20170314IO\Desktop\集团PPT\TANTECH LOGO.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490075" y="80628"/>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descr="图形用户界面, 应用程序, 地图&#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7627" y="2840418"/>
            <a:ext cx="5573860" cy="3272155"/>
          </a:xfrm>
          <a:prstGeom prst="rect">
            <a:avLst/>
          </a:prstGeom>
        </p:spPr>
      </p:pic>
      <p:pic>
        <p:nvPicPr>
          <p:cNvPr id="11" name="图片 10"/>
          <p:cNvPicPr>
            <a:picLocks noChangeAspect="1"/>
          </p:cNvPicPr>
          <p:nvPr/>
        </p:nvPicPr>
        <p:blipFill>
          <a:blip r:embed="rId3"/>
          <a:stretch>
            <a:fillRect/>
          </a:stretch>
        </p:blipFill>
        <p:spPr>
          <a:xfrm>
            <a:off x="6097587" y="1003203"/>
            <a:ext cx="6047005" cy="1837215"/>
          </a:xfrm>
          <a:prstGeom prst="rect">
            <a:avLst/>
          </a:prstGeom>
        </p:spPr>
      </p:pic>
      <p:sp>
        <p:nvSpPr>
          <p:cNvPr id="23" name="圆角矩形 3"/>
          <p:cNvSpPr>
            <a:spLocks noChangeArrowheads="1"/>
          </p:cNvSpPr>
          <p:nvPr>
            <p:custDataLst>
              <p:tags r:id="rId4"/>
            </p:custDataLst>
          </p:nvPr>
        </p:nvSpPr>
        <p:spPr bwMode="auto">
          <a:xfrm>
            <a:off x="265048" y="1094105"/>
            <a:ext cx="5904547" cy="5122305"/>
          </a:xfrm>
          <a:prstGeom prst="roundRect">
            <a:avLst>
              <a:gd name="adj" fmla="val 9083"/>
            </a:avLst>
          </a:prstGeom>
          <a:noFill/>
          <a:ln w="12700">
            <a:solidFill>
              <a:srgbClr val="CE101F">
                <a:lumMod val="75000"/>
              </a:srgbClr>
            </a:solidFill>
            <a:rou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FFFFFF"/>
              </a:solidFill>
              <a:effectLst/>
              <a:uLnTx/>
              <a:uFillTx/>
            </a:endParaRPr>
          </a:p>
        </p:txBody>
      </p:sp>
      <p:sp>
        <p:nvSpPr>
          <p:cNvPr id="9" name="文本框 8"/>
          <p:cNvSpPr txBox="1"/>
          <p:nvPr>
            <p:custDataLst>
              <p:tags r:id="rId5"/>
            </p:custDataLst>
          </p:nvPr>
        </p:nvSpPr>
        <p:spPr>
          <a:xfrm>
            <a:off x="-105335" y="1196752"/>
            <a:ext cx="6202922" cy="4899033"/>
          </a:xfrm>
          <a:prstGeom prst="rect">
            <a:avLst/>
          </a:prstGeom>
          <a:noFill/>
        </p:spPr>
        <p:txBody>
          <a:bodyPr wrap="square" rtlCol="0">
            <a:spAutoFit/>
          </a:bodyPr>
          <a:lstStyle/>
          <a:p>
            <a:pPr marL="742950" lvl="1" indent="-285750" algn="l" eaLnBrk="0" fontAlgn="base" hangingPunct="0">
              <a:lnSpc>
                <a:spcPct val="150000"/>
              </a:lnSpc>
              <a:buClrTx/>
              <a:buSzTx/>
              <a:buFont typeface="Arial" panose="020B0604020202020204" pitchFamily="34" charset="0"/>
              <a:buChar char="•"/>
            </a:pPr>
            <a:r>
              <a:rPr lang="en-US" sz="1500" dirty="0" err="1">
                <a:solidFill>
                  <a:srgbClr val="000000"/>
                </a:solidFill>
                <a:latin typeface="微软雅黑" panose="020B0503020204020204" pitchFamily="34" charset="-122"/>
                <a:ea typeface="微软雅黑" panose="020B0503020204020204" pitchFamily="34" charset="-122"/>
              </a:rPr>
              <a:t>EPakia</a:t>
            </a:r>
            <a:r>
              <a:rPr lang="en-US" sz="1500" dirty="0">
                <a:solidFill>
                  <a:srgbClr val="000000"/>
                </a:solidFill>
                <a:latin typeface="微软雅黑" panose="020B0503020204020204" pitchFamily="34" charset="-122"/>
                <a:ea typeface="微软雅黑" panose="020B0503020204020204" pitchFamily="34" charset="-122"/>
              </a:rPr>
              <a:t> Inc. was f</a:t>
            </a:r>
            <a:r>
              <a:rPr sz="1500" dirty="0">
                <a:solidFill>
                  <a:srgbClr val="000000"/>
                </a:solidFill>
                <a:latin typeface="微软雅黑" panose="020B0503020204020204" pitchFamily="34" charset="-122"/>
                <a:ea typeface="微软雅黑" panose="020B0503020204020204" pitchFamily="34" charset="-122"/>
              </a:rPr>
              <a:t>ounded in May 2022</a:t>
            </a:r>
            <a:r>
              <a:rPr lang="en-US" sz="1500" dirty="0">
                <a:solidFill>
                  <a:srgbClr val="000000"/>
                </a:solidFill>
                <a:latin typeface="微软雅黑" panose="020B0503020204020204" pitchFamily="34" charset="-122"/>
                <a:ea typeface="微软雅黑" panose="020B0503020204020204" pitchFamily="34" charset="-122"/>
              </a:rPr>
              <a:t> and </a:t>
            </a:r>
            <a:r>
              <a:rPr sz="1500" dirty="0">
                <a:solidFill>
                  <a:srgbClr val="000000"/>
                </a:solidFill>
                <a:latin typeface="微软雅黑" panose="020B0503020204020204" pitchFamily="34" charset="-122"/>
                <a:ea typeface="微软雅黑" panose="020B0503020204020204" pitchFamily="34" charset="-122"/>
              </a:rPr>
              <a:t>headquartered in Washington, DC</a:t>
            </a:r>
            <a:r>
              <a:rPr lang="en-US" sz="1500" dirty="0">
                <a:solidFill>
                  <a:srgbClr val="000000"/>
                </a:solidFill>
                <a:latin typeface="微软雅黑" panose="020B0503020204020204" pitchFamily="34" charset="-122"/>
                <a:ea typeface="微软雅黑" panose="020B0503020204020204" pitchFamily="34" charset="-122"/>
              </a:rPr>
              <a:t>.</a:t>
            </a:r>
            <a:endParaRPr sz="1500" dirty="0">
              <a:solidFill>
                <a:srgbClr val="000000"/>
              </a:solidFill>
              <a:latin typeface="微软雅黑" panose="020B0503020204020204" pitchFamily="34" charset="-122"/>
              <a:ea typeface="微软雅黑" panose="020B0503020204020204" pitchFamily="34" charset="-122"/>
            </a:endParaRPr>
          </a:p>
          <a:p>
            <a:pPr marL="742950" lvl="1" indent="-285750" algn="l" eaLnBrk="0" fontAlgn="base" hangingPunct="0">
              <a:lnSpc>
                <a:spcPct val="150000"/>
              </a:lnSpc>
              <a:buClrTx/>
              <a:buSzTx/>
              <a:buFont typeface="Arial" panose="020B0604020202020204" pitchFamily="34" charset="0"/>
              <a:buChar char="•"/>
            </a:pPr>
            <a:r>
              <a:rPr lang="en-US" altLang="zh-CN" sz="1500" dirty="0">
                <a:solidFill>
                  <a:srgbClr val="000000"/>
                </a:solidFill>
                <a:latin typeface="微软雅黑" panose="020B0503020204020204" pitchFamily="34" charset="-122"/>
                <a:ea typeface="微软雅黑" panose="020B0503020204020204" pitchFamily="34" charset="-122"/>
              </a:rPr>
              <a:t>The subsidiary is c</a:t>
            </a:r>
            <a:r>
              <a:rPr lang="zh-CN" altLang="en-US" sz="1500" dirty="0">
                <a:solidFill>
                  <a:srgbClr val="000000"/>
                </a:solidFill>
                <a:latin typeface="微软雅黑" panose="020B0503020204020204" pitchFamily="34" charset="-122"/>
                <a:ea typeface="微软雅黑" panose="020B0503020204020204" pitchFamily="34" charset="-122"/>
              </a:rPr>
              <a:t>ommit</a:t>
            </a:r>
            <a:r>
              <a:rPr lang="en-US" altLang="zh-CN" sz="1500" dirty="0">
                <a:solidFill>
                  <a:srgbClr val="000000"/>
                </a:solidFill>
                <a:latin typeface="微软雅黑" panose="020B0503020204020204" pitchFamily="34" charset="-122"/>
                <a:ea typeface="微软雅黑" panose="020B0503020204020204" pitchFamily="34" charset="-122"/>
              </a:rPr>
              <a:t>ted</a:t>
            </a:r>
            <a:r>
              <a:rPr lang="zh-CN" altLang="en-US" sz="1500" dirty="0">
                <a:solidFill>
                  <a:srgbClr val="000000"/>
                </a:solidFill>
                <a:latin typeface="微软雅黑" panose="020B0503020204020204" pitchFamily="34" charset="-122"/>
                <a:ea typeface="微软雅黑" panose="020B0503020204020204" pitchFamily="34" charset="-122"/>
              </a:rPr>
              <a:t> to creating sustainable and fully degradable packaging products </a:t>
            </a:r>
            <a:r>
              <a:rPr lang="en-US" altLang="zh-CN" sz="1500" dirty="0">
                <a:solidFill>
                  <a:srgbClr val="000000"/>
                </a:solidFill>
                <a:latin typeface="微软雅黑" panose="020B0503020204020204" pitchFamily="34" charset="-122"/>
                <a:ea typeface="微软雅黑" panose="020B0503020204020204" pitchFamily="34" charset="-122"/>
              </a:rPr>
              <a:t>and</a:t>
            </a:r>
            <a:r>
              <a:rPr lang="zh-CN" altLang="en-US" sz="1500" dirty="0">
                <a:solidFill>
                  <a:srgbClr val="000000"/>
                </a:solidFill>
                <a:latin typeface="微软雅黑" panose="020B0503020204020204" pitchFamily="34" charset="-122"/>
                <a:ea typeface="微软雅黑" panose="020B0503020204020204" pitchFamily="34" charset="-122"/>
              </a:rPr>
              <a:t> focus</a:t>
            </a:r>
            <a:r>
              <a:rPr lang="en-US" altLang="zh-CN" sz="1500" dirty="0">
                <a:solidFill>
                  <a:srgbClr val="000000"/>
                </a:solidFill>
                <a:latin typeface="微软雅黑" panose="020B0503020204020204" pitchFamily="34" charset="-122"/>
                <a:ea typeface="微软雅黑" panose="020B0503020204020204" pitchFamily="34" charset="-122"/>
              </a:rPr>
              <a:t>es</a:t>
            </a:r>
            <a:r>
              <a:rPr lang="zh-CN" altLang="en-US" sz="1500" dirty="0">
                <a:solidFill>
                  <a:srgbClr val="000000"/>
                </a:solidFill>
                <a:latin typeface="微软雅黑" panose="020B0503020204020204" pitchFamily="34" charset="-122"/>
                <a:ea typeface="微软雅黑" panose="020B0503020204020204" pitchFamily="34" charset="-122"/>
              </a:rPr>
              <a:t> on environmental </a:t>
            </a:r>
            <a:r>
              <a:rPr lang="en-US" altLang="zh-CN" sz="1500" dirty="0">
                <a:solidFill>
                  <a:srgbClr val="000000"/>
                </a:solidFill>
                <a:latin typeface="微软雅黑" panose="020B0503020204020204" pitchFamily="34" charset="-122"/>
                <a:ea typeface="微软雅黑" panose="020B0503020204020204" pitchFamily="34" charset="-122"/>
              </a:rPr>
              <a:t>protection.</a:t>
            </a:r>
            <a:endParaRPr lang="zh-CN" altLang="en-US" sz="1500" dirty="0">
              <a:solidFill>
                <a:srgbClr val="000000"/>
              </a:solidFill>
              <a:latin typeface="微软雅黑" panose="020B0503020204020204" pitchFamily="34" charset="-122"/>
              <a:ea typeface="微软雅黑" panose="020B0503020204020204" pitchFamily="34" charset="-122"/>
            </a:endParaRPr>
          </a:p>
          <a:p>
            <a:pPr marL="742950" lvl="1" indent="-285750" algn="l" eaLnBrk="0" fontAlgn="base" hangingPunct="0">
              <a:lnSpc>
                <a:spcPct val="150000"/>
              </a:lnSpc>
              <a:buClrTx/>
              <a:buSzTx/>
              <a:buFont typeface="Arial" panose="020B0604020202020204" pitchFamily="34" charset="0"/>
              <a:buChar char="•"/>
            </a:pPr>
            <a:r>
              <a:rPr lang="en-US" altLang="zh-CN" sz="1500" dirty="0">
                <a:solidFill>
                  <a:srgbClr val="000000"/>
                </a:solidFill>
                <a:latin typeface="微软雅黑" panose="020B0503020204020204" pitchFamily="34" charset="-122"/>
                <a:ea typeface="微软雅黑" panose="020B0503020204020204" pitchFamily="34" charset="-122"/>
              </a:rPr>
              <a:t>Through the combination of online and offline sales, </a:t>
            </a:r>
            <a:r>
              <a:rPr lang="en-US" altLang="zh-CN" sz="1500" dirty="0" err="1">
                <a:solidFill>
                  <a:srgbClr val="000000"/>
                </a:solidFill>
                <a:latin typeface="微软雅黑" panose="020B0503020204020204" pitchFamily="34" charset="-122"/>
                <a:ea typeface="微软雅黑" panose="020B0503020204020204" pitchFamily="34" charset="-122"/>
              </a:rPr>
              <a:t>EPakia</a:t>
            </a:r>
            <a:r>
              <a:rPr lang="en-US" altLang="zh-CN" sz="1500" dirty="0">
                <a:solidFill>
                  <a:srgbClr val="000000"/>
                </a:solidFill>
                <a:latin typeface="微软雅黑" panose="020B0503020204020204" pitchFamily="34" charset="-122"/>
                <a:ea typeface="微软雅黑" panose="020B0503020204020204" pitchFamily="34" charset="-122"/>
              </a:rPr>
              <a:t> Inc. strives to realize the R&amp;D, promotion, and sales of biodegradable paper-plastic products in the US market.</a:t>
            </a:r>
            <a:endParaRPr lang="en-US" altLang="zh-CN" sz="1500" dirty="0">
              <a:solidFill>
                <a:srgbClr val="000000"/>
              </a:solidFill>
              <a:latin typeface="微软雅黑" panose="020B0503020204020204" pitchFamily="34" charset="-122"/>
              <a:ea typeface="微软雅黑" panose="020B0503020204020204" pitchFamily="34" charset="-122"/>
            </a:endParaRPr>
          </a:p>
          <a:p>
            <a:pPr marL="742950" lvl="1" indent="-285750" algn="l" eaLnBrk="0" fontAlgn="base" hangingPunct="0">
              <a:lnSpc>
                <a:spcPct val="150000"/>
              </a:lnSpc>
              <a:buClrTx/>
              <a:buSzTx/>
              <a:buFont typeface="Arial" panose="020B0604020202020204" pitchFamily="34" charset="0"/>
              <a:buChar char="•"/>
            </a:pPr>
            <a:r>
              <a:rPr lang="en-US" altLang="zh-CN" sz="1500" dirty="0" err="1">
                <a:solidFill>
                  <a:srgbClr val="000000"/>
                </a:solidFill>
                <a:latin typeface="微软雅黑" panose="020B0503020204020204" pitchFamily="34" charset="-122"/>
                <a:ea typeface="微软雅黑" panose="020B0503020204020204" pitchFamily="34" charset="-122"/>
                <a:sym typeface="+mn-ea"/>
              </a:rPr>
              <a:t>EPakia</a:t>
            </a:r>
            <a:r>
              <a:rPr lang="en-US" altLang="zh-CN" sz="1500" dirty="0">
                <a:solidFill>
                  <a:srgbClr val="000000"/>
                </a:solidFill>
                <a:latin typeface="微软雅黑" panose="020B0503020204020204" pitchFamily="34" charset="-122"/>
                <a:ea typeface="微软雅黑" panose="020B0503020204020204" pitchFamily="34" charset="-122"/>
                <a:sym typeface="+mn-ea"/>
              </a:rPr>
              <a:t> Inc. p</a:t>
            </a:r>
            <a:r>
              <a:rPr lang="zh-CN" altLang="en-US" sz="1500" dirty="0">
                <a:solidFill>
                  <a:srgbClr val="000000"/>
                </a:solidFill>
                <a:latin typeface="微软雅黑" panose="020B0503020204020204" pitchFamily="34" charset="-122"/>
                <a:ea typeface="微软雅黑" panose="020B0503020204020204" pitchFamily="34" charset="-122"/>
                <a:sym typeface="+mn-ea"/>
              </a:rPr>
              <a:t>romot</a:t>
            </a:r>
            <a:r>
              <a:rPr lang="en-US" altLang="zh-CN" sz="1500" dirty="0">
                <a:solidFill>
                  <a:srgbClr val="000000"/>
                </a:solidFill>
                <a:latin typeface="微软雅黑" panose="020B0503020204020204" pitchFamily="34" charset="-122"/>
                <a:ea typeface="微软雅黑" panose="020B0503020204020204" pitchFamily="34" charset="-122"/>
                <a:sym typeface="+mn-ea"/>
              </a:rPr>
              <a:t>es</a:t>
            </a:r>
            <a:r>
              <a:rPr lang="zh-CN" altLang="en-US" sz="1500" dirty="0">
                <a:solidFill>
                  <a:srgbClr val="000000"/>
                </a:solidFill>
                <a:latin typeface="微软雅黑" panose="020B0503020204020204" pitchFamily="34" charset="-122"/>
                <a:ea typeface="微软雅黑" panose="020B0503020204020204" pitchFamily="34" charset="-122"/>
                <a:sym typeface="+mn-ea"/>
              </a:rPr>
              <a:t> the application of bamboo-based degradable paper-plastic products in the food </a:t>
            </a:r>
            <a:r>
              <a:rPr lang="en-US" altLang="zh-CN" sz="1500" dirty="0">
                <a:solidFill>
                  <a:srgbClr val="000000"/>
                </a:solidFill>
                <a:latin typeface="微软雅黑" panose="020B0503020204020204" pitchFamily="34" charset="-122"/>
                <a:ea typeface="微软雅黑" panose="020B0503020204020204" pitchFamily="34" charset="-122"/>
                <a:sym typeface="+mn-ea"/>
              </a:rPr>
              <a:t>industry by leveraging </a:t>
            </a:r>
            <a:r>
              <a:rPr lang="zh-CN" altLang="en-US" sz="1500" dirty="0">
                <a:solidFill>
                  <a:srgbClr val="000000"/>
                </a:solidFill>
                <a:latin typeface="微软雅黑" panose="020B0503020204020204" pitchFamily="34" charset="-122"/>
                <a:ea typeface="微软雅黑" panose="020B0503020204020204" pitchFamily="34" charset="-122"/>
              </a:rPr>
              <a:t>parent company</a:t>
            </a:r>
            <a:r>
              <a:rPr lang="en-US" altLang="zh-CN" sz="1500" dirty="0">
                <a:solidFill>
                  <a:srgbClr val="000000"/>
                </a:solidFill>
                <a:latin typeface="Arial" panose="020B0604020202020204" pitchFamily="34" charset="0"/>
                <a:ea typeface="微软雅黑" panose="020B0503020204020204" pitchFamily="34" charset="-122"/>
                <a:cs typeface="Arial" panose="020B0604020202020204" pitchFamily="34" charset="0"/>
              </a:rPr>
              <a:t>’</a:t>
            </a:r>
            <a:r>
              <a:rPr lang="zh-CN" altLang="en-US" sz="1500" dirty="0">
                <a:solidFill>
                  <a:srgbClr val="000000"/>
                </a:solidFill>
                <a:latin typeface="微软雅黑" panose="020B0503020204020204" pitchFamily="34" charset="-122"/>
                <a:ea typeface="微软雅黑" panose="020B0503020204020204" pitchFamily="34" charset="-122"/>
              </a:rPr>
              <a:t>s </a:t>
            </a:r>
            <a:r>
              <a:rPr lang="en-US" altLang="zh-CN" sz="1500" dirty="0">
                <a:solidFill>
                  <a:srgbClr val="000000"/>
                </a:solidFill>
                <a:latin typeface="微软雅黑" panose="020B0503020204020204" pitchFamily="34" charset="-122"/>
                <a:ea typeface="微软雅黑" panose="020B0503020204020204" pitchFamily="34" charset="-122"/>
              </a:rPr>
              <a:t>rich</a:t>
            </a:r>
            <a:r>
              <a:rPr lang="zh-CN" altLang="en-US" sz="1500" dirty="0">
                <a:solidFill>
                  <a:srgbClr val="000000"/>
                </a:solidFill>
                <a:latin typeface="微软雅黑" panose="020B0503020204020204" pitchFamily="34" charset="-122"/>
                <a:ea typeface="微软雅黑" panose="020B0503020204020204" pitchFamily="34" charset="-122"/>
              </a:rPr>
              <a:t> industry experience, technology accumulation</a:t>
            </a:r>
            <a:r>
              <a:rPr lang="en-US" altLang="zh-CN" sz="1500" dirty="0">
                <a:solidFill>
                  <a:srgbClr val="000000"/>
                </a:solidFill>
                <a:latin typeface="微软雅黑" panose="020B0503020204020204" pitchFamily="34" charset="-122"/>
                <a:ea typeface="微软雅黑" panose="020B0503020204020204" pitchFamily="34" charset="-122"/>
              </a:rPr>
              <a:t>,</a:t>
            </a:r>
            <a:r>
              <a:rPr lang="zh-CN" altLang="en-US" sz="1500" dirty="0">
                <a:solidFill>
                  <a:srgbClr val="000000"/>
                </a:solidFill>
                <a:latin typeface="微软雅黑" panose="020B0503020204020204" pitchFamily="34" charset="-122"/>
                <a:ea typeface="微软雅黑" panose="020B0503020204020204" pitchFamily="34" charset="-122"/>
              </a:rPr>
              <a:t> and global marketing network in the field of low-carbon environmental protection</a:t>
            </a:r>
            <a:r>
              <a:rPr lang="en-US" altLang="zh-CN" sz="1500" dirty="0">
                <a:solidFill>
                  <a:srgbClr val="000000"/>
                </a:solidFill>
                <a:latin typeface="微软雅黑" panose="020B0503020204020204" pitchFamily="34" charset="-122"/>
                <a:ea typeface="微软雅黑" panose="020B0503020204020204" pitchFamily="34" charset="-122"/>
              </a:rPr>
              <a:t>.</a:t>
            </a:r>
            <a:endParaRPr kumimoji="1" lang="en-US" altLang="zh-CN" sz="1500"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90049" y="80628"/>
            <a:ext cx="288032" cy="288032"/>
            <a:chOff x="624979" y="908720"/>
            <a:chExt cx="288032" cy="288032"/>
          </a:xfrm>
        </p:grpSpPr>
        <p:cxnSp>
          <p:nvCxnSpPr>
            <p:cNvPr id="4" name="直接连接符 3"/>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cxnSp>
        <p:nvCxnSpPr>
          <p:cNvPr id="7" name="直接连接符 6"/>
          <p:cNvCxnSpPr/>
          <p:nvPr/>
        </p:nvCxnSpPr>
        <p:spPr>
          <a:xfrm flipV="1">
            <a:off x="22988" y="571480"/>
            <a:ext cx="12218267" cy="2337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pic>
        <p:nvPicPr>
          <p:cNvPr id="14" name="Picture 2" descr="C:\Users\Administrator.USER-20170314IO\Desktop\集团PPT\TANTECH LOGO.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490075" y="80628"/>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圆角矩形 7"/>
          <p:cNvSpPr>
            <a:spLocks noChangeArrowheads="1"/>
          </p:cNvSpPr>
          <p:nvPr/>
        </p:nvSpPr>
        <p:spPr bwMode="auto">
          <a:xfrm>
            <a:off x="369570" y="1066800"/>
            <a:ext cx="2430145" cy="360045"/>
          </a:xfrm>
          <a:prstGeom prst="roundRect">
            <a:avLst>
              <a:gd name="adj" fmla="val 16667"/>
            </a:avLst>
          </a:prstGeom>
          <a:solidFill>
            <a:srgbClr val="CE101F">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1800" b="1" i="0" u="none" strike="noStrike" kern="0" cap="none" spc="0" normalizeH="0" baseline="0" noProof="0" dirty="0" err="1">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EPakia</a:t>
            </a:r>
            <a:r>
              <a:rPr lang="zh-CN" altLang="en-US" b="1"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b="1"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Inc.</a:t>
            </a:r>
            <a:r>
              <a:rPr lang="zh-CN" altLang="en-US" b="1" kern="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rPr>
              <a:t> </a:t>
            </a:r>
            <a:endParaRPr kumimoji="0" lang="zh-CN" altLang="en-US"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圆角矩形 3"/>
          <p:cNvSpPr>
            <a:spLocks noChangeArrowheads="1"/>
          </p:cNvSpPr>
          <p:nvPr/>
        </p:nvSpPr>
        <p:spPr bwMode="auto">
          <a:xfrm>
            <a:off x="3793584" y="1053075"/>
            <a:ext cx="5688632" cy="712302"/>
          </a:xfrm>
          <a:prstGeom prst="roundRect">
            <a:avLst>
              <a:gd name="adj" fmla="val 9083"/>
            </a:avLst>
          </a:prstGeom>
          <a:noFill/>
          <a:ln w="12700">
            <a:solidFill>
              <a:srgbClr val="CE101F">
                <a:lumMod val="75000"/>
              </a:srgbClr>
            </a:solidFill>
            <a:rou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FFFFFF"/>
              </a:solidFill>
              <a:effectLst/>
              <a:uLnTx/>
              <a:uFillTx/>
            </a:endParaRPr>
          </a:p>
        </p:txBody>
      </p:sp>
      <p:sp>
        <p:nvSpPr>
          <p:cNvPr id="23" name="文本框 22"/>
          <p:cNvSpPr txBox="1"/>
          <p:nvPr/>
        </p:nvSpPr>
        <p:spPr>
          <a:xfrm>
            <a:off x="3937600" y="1102380"/>
            <a:ext cx="5400600" cy="645160"/>
          </a:xfrm>
          <a:prstGeom prst="rect">
            <a:avLst/>
          </a:prstGeom>
          <a:noFill/>
        </p:spPr>
        <p:txBody>
          <a:bodyPr wrap="square" rtlCol="0">
            <a:spAutoFit/>
          </a:bodyPr>
          <a:lstStyle/>
          <a:p>
            <a:r>
              <a:rPr kumimoji="1" lang="en-US" altLang="zh-CN" dirty="0">
                <a:latin typeface="微软雅黑" panose="020B0503020204020204" pitchFamily="34" charset="-122"/>
                <a:ea typeface="微软雅黑" panose="020B0503020204020204" pitchFamily="34" charset="-122"/>
              </a:rPr>
              <a:t>Company</a:t>
            </a:r>
            <a:r>
              <a:rPr kumimoji="1" lang="zh-CN" altLang="en-US" dirty="0">
                <a:latin typeface="微软雅黑" panose="020B0503020204020204" pitchFamily="34" charset="-122"/>
                <a:ea typeface="微软雅黑" panose="020B0503020204020204" pitchFamily="34" charset="-122"/>
              </a:rPr>
              <a:t> current product line </a:t>
            </a:r>
            <a:r>
              <a:rPr kumimoji="1" lang="en-US" altLang="zh-CN" dirty="0">
                <a:latin typeface="微软雅黑" panose="020B0503020204020204" pitchFamily="34" charset="-122"/>
                <a:ea typeface="微软雅黑" panose="020B0503020204020204" pitchFamily="34" charset="-122"/>
              </a:rPr>
              <a:t>includes</a:t>
            </a:r>
            <a:r>
              <a:rPr kumimoji="1" lang="zh-CN" altLang="en-US" dirty="0">
                <a:latin typeface="微软雅黑" panose="020B0503020204020204" pitchFamily="34" charset="-122"/>
                <a:ea typeface="微软雅黑" panose="020B0503020204020204" pitchFamily="34" charset="-122"/>
              </a:rPr>
              <a:t> </a:t>
            </a:r>
            <a:r>
              <a:rPr kumimoji="1" lang="en-US" altLang="zh-CN" dirty="0">
                <a:latin typeface="微软雅黑" panose="020B0503020204020204" pitchFamily="34" charset="-122"/>
                <a:ea typeface="微软雅黑" panose="020B0503020204020204" pitchFamily="34" charset="-122"/>
              </a:rPr>
              <a:t>plates, bowls, trays and packaging</a:t>
            </a:r>
            <a:r>
              <a:rPr kumimoji="1" lang="zh-CN" altLang="en-US" dirty="0">
                <a:latin typeface="微软雅黑" panose="020B0503020204020204" pitchFamily="34" charset="-122"/>
                <a:ea typeface="微软雅黑" panose="020B0503020204020204" pitchFamily="34" charset="-122"/>
              </a:rPr>
              <a:t> boxes, etc.</a:t>
            </a:r>
            <a:endParaRPr kumimoji="1" lang="en-US" altLang="zh-CN" dirty="0">
              <a:latin typeface="微软雅黑" panose="020B0503020204020204" pitchFamily="34" charset="-122"/>
              <a:ea typeface="微软雅黑" panose="020B0503020204020204" pitchFamily="34" charset="-122"/>
            </a:endParaRPr>
          </a:p>
        </p:txBody>
      </p:sp>
      <p:pic>
        <p:nvPicPr>
          <p:cNvPr id="10" name="图片 9" descr="盘子里放着一些食物的特写&#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049" y="2888407"/>
            <a:ext cx="2603790" cy="3154412"/>
          </a:xfrm>
          <a:prstGeom prst="rect">
            <a:avLst/>
          </a:prstGeom>
        </p:spPr>
      </p:pic>
      <p:pic>
        <p:nvPicPr>
          <p:cNvPr id="12" name="图片 11" descr="桌子上的盘子里摆放着一些水果和蔬菜&#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8293" y="2918230"/>
            <a:ext cx="2519293" cy="3076559"/>
          </a:xfrm>
          <a:prstGeom prst="rect">
            <a:avLst/>
          </a:prstGeom>
        </p:spPr>
      </p:pic>
      <p:pic>
        <p:nvPicPr>
          <p:cNvPr id="15" name="图片 14" descr="桌子上的盘子里摆着许多食物&#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189" y="2904775"/>
            <a:ext cx="2519292" cy="3055559"/>
          </a:xfrm>
          <a:prstGeom prst="rect">
            <a:avLst/>
          </a:prstGeom>
        </p:spPr>
      </p:pic>
      <p:pic>
        <p:nvPicPr>
          <p:cNvPr id="18" name="图片 17" descr="桌子上的食物和咖啡&#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8223" y="2900753"/>
            <a:ext cx="2347996" cy="3032189"/>
          </a:xfrm>
          <a:prstGeom prst="rect">
            <a:avLst/>
          </a:prstGeom>
        </p:spPr>
      </p:pic>
      <p:sp>
        <p:nvSpPr>
          <p:cNvPr id="19" name="文本框 18"/>
          <p:cNvSpPr txBox="1"/>
          <p:nvPr/>
        </p:nvSpPr>
        <p:spPr>
          <a:xfrm>
            <a:off x="562057" y="2213754"/>
            <a:ext cx="2367178" cy="398780"/>
          </a:xfrm>
          <a:prstGeom prst="rect">
            <a:avLst/>
          </a:prstGeom>
          <a:noFill/>
        </p:spPr>
        <p:txBody>
          <a:bodyPr wrap="square" rtlCol="0">
            <a:spAutoFit/>
          </a:bodyPr>
          <a:lstStyle/>
          <a:p>
            <a:pPr algn="ctr"/>
            <a:r>
              <a:rPr kumimoji="1" lang="en-US" altLang="zh-CN" sz="2000" b="1" dirty="0">
                <a:sym typeface="+mn-ea"/>
              </a:rPr>
              <a:t>Plates</a:t>
            </a:r>
            <a:endParaRPr kumimoji="1" lang="en-US" altLang="zh-CN" sz="2000" b="1" dirty="0">
              <a:latin typeface="微软雅黑" panose="020B0503020204020204" pitchFamily="34" charset="-122"/>
              <a:ea typeface="微软雅黑" panose="020B0503020204020204" pitchFamily="34" charset="-122"/>
              <a:sym typeface="+mn-ea"/>
            </a:endParaRPr>
          </a:p>
        </p:txBody>
      </p:sp>
      <p:sp>
        <p:nvSpPr>
          <p:cNvPr id="25" name="文本框 24"/>
          <p:cNvSpPr txBox="1"/>
          <p:nvPr/>
        </p:nvSpPr>
        <p:spPr>
          <a:xfrm>
            <a:off x="3712775" y="2189475"/>
            <a:ext cx="2367178" cy="398780"/>
          </a:xfrm>
          <a:prstGeom prst="rect">
            <a:avLst/>
          </a:prstGeom>
          <a:noFill/>
        </p:spPr>
        <p:txBody>
          <a:bodyPr wrap="square" rtlCol="0">
            <a:spAutoFit/>
          </a:bodyPr>
          <a:lstStyle/>
          <a:p>
            <a:pPr algn="ctr"/>
            <a:r>
              <a:rPr kumimoji="1" lang="en-US" altLang="zh-CN" sz="2000" b="1" dirty="0"/>
              <a:t>Bowls</a:t>
            </a:r>
            <a:endParaRPr kumimoji="1" lang="en-US" altLang="zh-CN" sz="2000" b="1" dirty="0"/>
          </a:p>
        </p:txBody>
      </p:sp>
      <p:sp>
        <p:nvSpPr>
          <p:cNvPr id="26" name="文本框 25"/>
          <p:cNvSpPr txBox="1"/>
          <p:nvPr/>
        </p:nvSpPr>
        <p:spPr>
          <a:xfrm>
            <a:off x="6671246" y="2196857"/>
            <a:ext cx="2367178" cy="398780"/>
          </a:xfrm>
          <a:prstGeom prst="rect">
            <a:avLst/>
          </a:prstGeom>
          <a:noFill/>
        </p:spPr>
        <p:txBody>
          <a:bodyPr wrap="square" rtlCol="0">
            <a:spAutoFit/>
          </a:bodyPr>
          <a:lstStyle/>
          <a:p>
            <a:pPr algn="ctr"/>
            <a:r>
              <a:rPr kumimoji="1" lang="en-US" altLang="zh-CN" sz="2000" b="1" dirty="0"/>
              <a:t>Trays</a:t>
            </a:r>
            <a:endParaRPr kumimoji="1" lang="en-US" altLang="zh-CN" sz="2000" b="1" dirty="0"/>
          </a:p>
        </p:txBody>
      </p:sp>
      <p:sp>
        <p:nvSpPr>
          <p:cNvPr id="27" name="文本框 26"/>
          <p:cNvSpPr txBox="1"/>
          <p:nvPr/>
        </p:nvSpPr>
        <p:spPr>
          <a:xfrm>
            <a:off x="9438223" y="2212246"/>
            <a:ext cx="2367178" cy="398780"/>
          </a:xfrm>
          <a:prstGeom prst="rect">
            <a:avLst/>
          </a:prstGeom>
          <a:noFill/>
        </p:spPr>
        <p:txBody>
          <a:bodyPr wrap="square" rtlCol="0">
            <a:spAutoFit/>
          </a:bodyPr>
          <a:lstStyle/>
          <a:p>
            <a:pPr algn="ctr"/>
            <a:r>
              <a:rPr kumimoji="1" lang="en-US" altLang="zh-CN" sz="2000" b="1" dirty="0"/>
              <a:t>Packaging Boxes</a:t>
            </a:r>
            <a:endParaRPr kumimoji="1" lang="en-US" altLang="zh-CN" sz="2000" b="1" dirty="0"/>
          </a:p>
        </p:txBody>
      </p:sp>
      <p:sp>
        <p:nvSpPr>
          <p:cNvPr id="21" name="标题 4"/>
          <p:cNvSpPr txBox="1"/>
          <p:nvPr/>
        </p:nvSpPr>
        <p:spPr>
          <a:xfrm>
            <a:off x="764156" y="46175"/>
            <a:ext cx="669210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MODELED FIBER PRODUCTS</a:t>
            </a:r>
            <a:endParaRPr lang="en-US" altLang="zh-CN" sz="1600" b="1" dirty="0">
              <a:solidFill>
                <a:srgbClr val="2C3637"/>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90049" y="80628"/>
            <a:ext cx="288032" cy="288032"/>
            <a:chOff x="624979" y="908720"/>
            <a:chExt cx="288032" cy="288032"/>
          </a:xfrm>
        </p:grpSpPr>
        <p:cxnSp>
          <p:nvCxnSpPr>
            <p:cNvPr id="4" name="直接连接符 3"/>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cxnSp>
        <p:nvCxnSpPr>
          <p:cNvPr id="7" name="直接连接符 6"/>
          <p:cNvCxnSpPr/>
          <p:nvPr/>
        </p:nvCxnSpPr>
        <p:spPr>
          <a:xfrm flipV="1">
            <a:off x="22988" y="571480"/>
            <a:ext cx="12218267" cy="2337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pic>
        <p:nvPicPr>
          <p:cNvPr id="14" name="Picture 2" descr="C:\Users\Administrator.USER-20170314IO\Desktop\集团PPT\TANTECH LOGO.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490075" y="80628"/>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2"/>
          <a:stretch>
            <a:fillRect/>
          </a:stretch>
        </p:blipFill>
        <p:spPr>
          <a:xfrm>
            <a:off x="7771130" y="864870"/>
            <a:ext cx="3517900" cy="5462905"/>
          </a:xfrm>
          <a:prstGeom prst="rect">
            <a:avLst/>
          </a:prstGeom>
        </p:spPr>
      </p:pic>
      <p:pic>
        <p:nvPicPr>
          <p:cNvPr id="11" name="图片 10" descr="手机屏幕截图&#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640" y="1016000"/>
            <a:ext cx="6912610" cy="3345815"/>
          </a:xfrm>
          <a:prstGeom prst="rect">
            <a:avLst/>
          </a:prstGeom>
        </p:spPr>
      </p:pic>
      <p:sp>
        <p:nvSpPr>
          <p:cNvPr id="12" name="标题 4"/>
          <p:cNvSpPr txBox="1"/>
          <p:nvPr/>
        </p:nvSpPr>
        <p:spPr>
          <a:xfrm>
            <a:off x="675901" y="44222"/>
            <a:ext cx="669210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000" b="1" dirty="0">
                <a:solidFill>
                  <a:srgbClr val="2C3637"/>
                </a:solidFill>
                <a:latin typeface="微软雅黑" panose="020B0503020204020204" pitchFamily="34" charset="-122"/>
                <a:ea typeface="微软雅黑" panose="020B0503020204020204" pitchFamily="34" charset="-122"/>
              </a:rPr>
              <a:t>  </a:t>
            </a:r>
            <a:r>
              <a:rPr lang="en-US" altLang="zh-CN" sz="1600" b="1" dirty="0">
                <a:solidFill>
                  <a:srgbClr val="2C3637"/>
                </a:solidFill>
                <a:latin typeface="微软雅黑" panose="020B0503020204020204" pitchFamily="34" charset="-122"/>
                <a:ea typeface="微软雅黑" panose="020B0503020204020204" pitchFamily="34" charset="-122"/>
              </a:rPr>
              <a:t>MODELED FIBER PRODUCTS</a:t>
            </a:r>
            <a:endParaRPr lang="en-US" altLang="zh-CN" sz="1600" b="1" dirty="0">
              <a:solidFill>
                <a:srgbClr val="2C3637"/>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椭圆 19"/>
          <p:cNvSpPr/>
          <p:nvPr/>
        </p:nvSpPr>
        <p:spPr>
          <a:xfrm>
            <a:off x="4892558" y="1260639"/>
            <a:ext cx="2448272" cy="24482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标题 4"/>
          <p:cNvSpPr txBox="1"/>
          <p:nvPr/>
        </p:nvSpPr>
        <p:spPr>
          <a:xfrm>
            <a:off x="3633470" y="3933190"/>
            <a:ext cx="4927600" cy="5289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zh-CN" sz="2400" b="1" dirty="0">
              <a:solidFill>
                <a:srgbClr val="2C3637"/>
              </a:solidFill>
              <a:latin typeface="微软雅黑" panose="020B0503020204020204" pitchFamily="34" charset="-122"/>
              <a:ea typeface="微软雅黑" panose="020B0503020204020204" pitchFamily="34" charset="-122"/>
            </a:endParaRPr>
          </a:p>
          <a:p>
            <a:r>
              <a:rPr lang="en-US" altLang="zh-CN" sz="2400" b="1" dirty="0">
                <a:solidFill>
                  <a:srgbClr val="2C3637"/>
                </a:solidFill>
                <a:latin typeface="微软雅黑" panose="020B0503020204020204" pitchFamily="34" charset="-122"/>
                <a:ea typeface="微软雅黑" panose="020B0503020204020204" pitchFamily="34" charset="-122"/>
              </a:rPr>
              <a:t>Certifications &amp; Honors</a:t>
            </a:r>
            <a:endParaRPr lang="zh-CN" altLang="en-US" sz="2400" b="1" dirty="0">
              <a:solidFill>
                <a:srgbClr val="2C3637"/>
              </a:solidFill>
              <a:latin typeface="微软雅黑" panose="020B0503020204020204" pitchFamily="34" charset="-122"/>
              <a:ea typeface="微软雅黑" panose="020B0503020204020204" pitchFamily="34" charset="-122"/>
            </a:endParaRPr>
          </a:p>
        </p:txBody>
      </p:sp>
      <p:sp>
        <p:nvSpPr>
          <p:cNvPr id="54" name="椭圆 53"/>
          <p:cNvSpPr>
            <a:spLocks noChangeAspect="1"/>
          </p:cNvSpPr>
          <p:nvPr/>
        </p:nvSpPr>
        <p:spPr>
          <a:xfrm>
            <a:off x="6097595" y="112474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a:spLocks noChangeAspect="1"/>
          </p:cNvSpPr>
          <p:nvPr/>
        </p:nvSpPr>
        <p:spPr>
          <a:xfrm>
            <a:off x="6097595" y="112474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a:spLocks noChangeAspect="1"/>
          </p:cNvSpPr>
          <p:nvPr/>
        </p:nvSpPr>
        <p:spPr>
          <a:xfrm>
            <a:off x="6097595" y="112474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a:spLocks noChangeAspect="1"/>
          </p:cNvSpPr>
          <p:nvPr/>
        </p:nvSpPr>
        <p:spPr>
          <a:xfrm>
            <a:off x="6097595" y="112474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a:spLocks noChangeAspect="1"/>
          </p:cNvSpPr>
          <p:nvPr/>
        </p:nvSpPr>
        <p:spPr>
          <a:xfrm>
            <a:off x="6097595" y="112474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a:spLocks noChangeAspect="1"/>
          </p:cNvSpPr>
          <p:nvPr/>
        </p:nvSpPr>
        <p:spPr>
          <a:xfrm>
            <a:off x="6097595" y="112474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a:spLocks noChangeAspect="1"/>
          </p:cNvSpPr>
          <p:nvPr/>
        </p:nvSpPr>
        <p:spPr>
          <a:xfrm>
            <a:off x="6097595" y="112474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a:spLocks noChangeAspect="1"/>
          </p:cNvSpPr>
          <p:nvPr/>
        </p:nvSpPr>
        <p:spPr>
          <a:xfrm>
            <a:off x="6097595" y="112474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a:spLocks noChangeAspect="1"/>
          </p:cNvSpPr>
          <p:nvPr/>
        </p:nvSpPr>
        <p:spPr>
          <a:xfrm>
            <a:off x="6097595" y="112474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a:spLocks noChangeAspect="1"/>
          </p:cNvSpPr>
          <p:nvPr/>
        </p:nvSpPr>
        <p:spPr>
          <a:xfrm>
            <a:off x="6097595" y="112474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4996314" y="1364395"/>
            <a:ext cx="2240761" cy="2240761"/>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6" name="直接连接符 65"/>
          <p:cNvCxnSpPr/>
          <p:nvPr/>
        </p:nvCxnSpPr>
        <p:spPr>
          <a:xfrm>
            <a:off x="4297873" y="4581763"/>
            <a:ext cx="3600450" cy="0"/>
          </a:xfrm>
          <a:prstGeom prst="line">
            <a:avLst/>
          </a:prstGeom>
          <a:ln>
            <a:solidFill>
              <a:srgbClr val="2C363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7" name="KSO_Shape"/>
          <p:cNvSpPr/>
          <p:nvPr/>
        </p:nvSpPr>
        <p:spPr bwMode="auto">
          <a:xfrm>
            <a:off x="5496161" y="1772816"/>
            <a:ext cx="1346868" cy="1144835"/>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92" name="Rectangle 5"/>
          <p:cNvSpPr>
            <a:spLocks noChangeArrowheads="1"/>
          </p:cNvSpPr>
          <p:nvPr/>
        </p:nvSpPr>
        <p:spPr bwMode="auto">
          <a:xfrm>
            <a:off x="1" y="6781711"/>
            <a:ext cx="12218266" cy="81520"/>
          </a:xfrm>
          <a:prstGeom prst="rect">
            <a:avLst/>
          </a:prstGeom>
          <a:solidFill>
            <a:srgbClr val="C00000"/>
          </a:solidFill>
          <a:ln>
            <a:noFill/>
          </a:ln>
        </p:spPr>
        <p:txBody>
          <a:bodyPr vert="horz" wrap="square" lIns="91440" tIns="45720" rIns="91440" bIns="45720" numCol="1" anchor="t" anchorCtr="0" compatLnSpc="1"/>
          <a:lstStyle/>
          <a:p>
            <a:endParaRPr lang="zh-CN" altLang="en-US"/>
          </a:p>
        </p:txBody>
      </p:sp>
      <p:pic>
        <p:nvPicPr>
          <p:cNvPr id="21" name="Picture 2" descr="C:\Users\Administrator.USER-20170314IO\Desktop\集团PPT\TANTECH LOGO.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490075" y="80628"/>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4"/>
          <p:cNvSpPr txBox="1"/>
          <p:nvPr/>
        </p:nvSpPr>
        <p:spPr>
          <a:xfrm>
            <a:off x="790837" y="45720"/>
            <a:ext cx="6552730"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rgbClr val="2C3637"/>
                </a:solidFill>
                <a:latin typeface="微软雅黑" panose="020B0503020204020204" pitchFamily="34" charset="-122"/>
                <a:ea typeface="微软雅黑" panose="020B0503020204020204" pitchFamily="34" charset="-122"/>
              </a:rPr>
              <a:t>INDUSTRY STASTUS</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31" name="文本框 18"/>
          <p:cNvSpPr txBox="1"/>
          <p:nvPr/>
        </p:nvSpPr>
        <p:spPr>
          <a:xfrm>
            <a:off x="1201682" y="2543805"/>
            <a:ext cx="3528393" cy="1608261"/>
          </a:xfrm>
          <a:prstGeom prst="rect">
            <a:avLst/>
          </a:prstGeom>
          <a:noFill/>
          <a:ln>
            <a:noFill/>
          </a:ln>
        </p:spPr>
        <p:txBody>
          <a:bodyPr wrap="square" rtlCol="0">
            <a:spAutoFit/>
          </a:bodyPr>
          <a:lstStyle/>
          <a:p>
            <a:pPr>
              <a:lnSpc>
                <a:spcPts val="3000"/>
              </a:lnSpc>
            </a:pPr>
            <a:r>
              <a:rPr lang="en-US" altLang="zh-CN" sz="2400" b="1" dirty="0" err="1">
                <a:latin typeface="微软雅黑" panose="020B0503020204020204" pitchFamily="34" charset="-122"/>
                <a:ea typeface="微软雅黑" panose="020B0503020204020204" pitchFamily="34" charset="-122"/>
              </a:rPr>
              <a:t>Tantech</a:t>
            </a:r>
            <a:r>
              <a:rPr lang="en-US" altLang="zh-CN" sz="2400" b="1" dirty="0">
                <a:latin typeface="微软雅黑" panose="020B0503020204020204" pitchFamily="34" charset="-122"/>
                <a:ea typeface="微软雅黑" panose="020B0503020204020204" pitchFamily="34" charset="-122"/>
              </a:rPr>
              <a:t> is China's leading bamboo charcoal product company</a:t>
            </a:r>
            <a:endParaRPr lang="zh-CN" altLang="en-US" sz="2400" b="1" dirty="0">
              <a:latin typeface="微软雅黑" panose="020B0503020204020204" pitchFamily="34" charset="-122"/>
              <a:ea typeface="微软雅黑" panose="020B0503020204020204" pitchFamily="34" charset="-122"/>
            </a:endParaRPr>
          </a:p>
        </p:txBody>
      </p:sp>
      <p:sp>
        <p:nvSpPr>
          <p:cNvPr id="32" name="文本框 19"/>
          <p:cNvSpPr txBox="1"/>
          <p:nvPr/>
        </p:nvSpPr>
        <p:spPr>
          <a:xfrm>
            <a:off x="7898130" y="2595240"/>
            <a:ext cx="3775710" cy="1193800"/>
          </a:xfrm>
          <a:prstGeom prst="rect">
            <a:avLst/>
          </a:prstGeom>
          <a:noFill/>
          <a:ln>
            <a:noFill/>
          </a:ln>
        </p:spPr>
        <p:txBody>
          <a:bodyPr wrap="square" rtlCol="0">
            <a:noAutofit/>
          </a:bodyPr>
          <a:lstStyle/>
          <a:p>
            <a:pPr>
              <a:lnSpc>
                <a:spcPts val="3000"/>
              </a:lnSpc>
            </a:pPr>
            <a:r>
              <a:rPr lang="en-US" altLang="zh-CN" sz="2400" b="1" dirty="0" err="1">
                <a:latin typeface="微软雅黑" panose="020B0503020204020204" pitchFamily="34" charset="-122"/>
                <a:ea typeface="微软雅黑" panose="020B0503020204020204" pitchFamily="34" charset="-122"/>
                <a:sym typeface="Arial" panose="020B0604020202020204" pitchFamily="34" charset="0"/>
              </a:rPr>
              <a:t>Tantech</a:t>
            </a:r>
            <a:r>
              <a:rPr lang="en-US" altLang="zh-CN" sz="2400" b="1" dirty="0">
                <a:latin typeface="微软雅黑" panose="020B0503020204020204" pitchFamily="34" charset="-122"/>
                <a:ea typeface="微软雅黑" panose="020B0503020204020204" pitchFamily="34" charset="-122"/>
                <a:sym typeface="Arial" panose="020B0604020202020204" pitchFamily="34" charset="0"/>
              </a:rPr>
              <a:t> is the leading company of bamboo-based degradable products</a:t>
            </a:r>
            <a:endParaRPr lang="zh-CN" altLang="en-US" sz="2400" b="1"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61" name="矩形 47"/>
          <p:cNvSpPr>
            <a:spLocks noChangeArrowheads="1"/>
          </p:cNvSpPr>
          <p:nvPr/>
        </p:nvSpPr>
        <p:spPr bwMode="auto">
          <a:xfrm>
            <a:off x="2353171" y="5341184"/>
            <a:ext cx="7992888" cy="62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endParaRPr lang="zh-CN" altLang="en-US" sz="1400" dirty="0">
              <a:solidFill>
                <a:srgbClr val="2C3637"/>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30000"/>
              </a:lnSpc>
              <a:spcBef>
                <a:spcPct val="0"/>
              </a:spcBef>
              <a:buNone/>
            </a:pPr>
            <a:endParaRPr lang="zh-CN" altLang="en-US" sz="1400" dirty="0">
              <a:solidFill>
                <a:srgbClr val="2C3637"/>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标题 4"/>
          <p:cNvSpPr txBox="1"/>
          <p:nvPr/>
        </p:nvSpPr>
        <p:spPr>
          <a:xfrm>
            <a:off x="48915" y="1609375"/>
            <a:ext cx="1728192" cy="332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62" name="标题 4"/>
          <p:cNvSpPr txBox="1"/>
          <p:nvPr/>
        </p:nvSpPr>
        <p:spPr>
          <a:xfrm>
            <a:off x="48916" y="127929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4" name="标题 4"/>
          <p:cNvSpPr txBox="1"/>
          <p:nvPr/>
        </p:nvSpPr>
        <p:spPr>
          <a:xfrm>
            <a:off x="48915" y="197651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6" name="标题 4"/>
          <p:cNvSpPr txBox="1"/>
          <p:nvPr/>
        </p:nvSpPr>
        <p:spPr>
          <a:xfrm>
            <a:off x="48915" y="2285702"/>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8" name="标题 4"/>
          <p:cNvSpPr txBox="1"/>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1000" b="1" dirty="0">
              <a:solidFill>
                <a:schemeClr val="bg1"/>
              </a:solidFill>
              <a:latin typeface="微软雅黑" panose="020B0503020204020204" pitchFamily="34" charset="-122"/>
              <a:ea typeface="微软雅黑" panose="020B0503020204020204" pitchFamily="34" charset="-122"/>
            </a:endParaRPr>
          </a:p>
        </p:txBody>
      </p:sp>
      <p:cxnSp>
        <p:nvCxnSpPr>
          <p:cNvPr id="76" name="直接连接符 75"/>
          <p:cNvCxnSpPr/>
          <p:nvPr/>
        </p:nvCxnSpPr>
        <p:spPr>
          <a:xfrm>
            <a:off x="0" y="571480"/>
            <a:ext cx="12172186" cy="1588"/>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pic>
        <p:nvPicPr>
          <p:cNvPr id="43" name="Picture 2" descr="C:\Users\Administrator.USER-20170314IO\Desktop\集团PPT\TANTECH LOGO.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490075" y="80628"/>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p:cNvGrpSpPr/>
          <p:nvPr/>
        </p:nvGrpSpPr>
        <p:grpSpPr>
          <a:xfrm>
            <a:off x="4620752" y="2416436"/>
            <a:ext cx="2779537" cy="2779537"/>
            <a:chOff x="3325860" y="1074902"/>
            <a:chExt cx="2531533" cy="2531533"/>
          </a:xfrm>
        </p:grpSpPr>
        <p:sp>
          <p:nvSpPr>
            <p:cNvPr id="3" name="十二角星 2"/>
            <p:cNvSpPr/>
            <p:nvPr>
              <p:custDataLst>
                <p:tags r:id="rId2"/>
              </p:custDataLst>
            </p:nvPr>
          </p:nvSpPr>
          <p:spPr>
            <a:xfrm>
              <a:off x="3325860" y="1074902"/>
              <a:ext cx="2531533" cy="2531533"/>
            </a:xfrm>
            <a:prstGeom prst="star1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4" name="Freeform 627"/>
            <p:cNvSpPr>
              <a:spLocks noEditPoints="1"/>
            </p:cNvSpPr>
            <p:nvPr>
              <p:custDataLst>
                <p:tags r:id="rId3"/>
              </p:custDataLst>
            </p:nvPr>
          </p:nvSpPr>
          <p:spPr bwMode="auto">
            <a:xfrm>
              <a:off x="4240957" y="1423611"/>
              <a:ext cx="627326" cy="780333"/>
            </a:xfrm>
            <a:prstGeom prst="star12">
              <a:avLst/>
            </a:pr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4297568" y="2348999"/>
            <a:ext cx="3273027" cy="2082061"/>
            <a:chOff x="6991" y="2926"/>
            <a:chExt cx="5154" cy="3279"/>
          </a:xfrm>
        </p:grpSpPr>
        <p:sp>
          <p:nvSpPr>
            <p:cNvPr id="38" name="文本框 23"/>
            <p:cNvSpPr txBox="1"/>
            <p:nvPr/>
          </p:nvSpPr>
          <p:spPr>
            <a:xfrm>
              <a:off x="7824" y="4509"/>
              <a:ext cx="3757" cy="1696"/>
            </a:xfrm>
            <a:prstGeom prst="rect">
              <a:avLst/>
            </a:prstGeom>
            <a:noFill/>
          </p:spPr>
          <p:txBody>
            <a:bodyPr wrap="square" rtlCol="0">
              <a:spAutoFit/>
            </a:bodyPr>
            <a:lstStyle/>
            <a:p>
              <a:pPr algn="ct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en-US" altLang="zh-CN" sz="2000" b="1" dirty="0">
                  <a:solidFill>
                    <a:schemeClr val="bg1"/>
                  </a:solidFill>
                  <a:latin typeface="微软雅黑" panose="020B0503020204020204" pitchFamily="34" charset="-122"/>
                  <a:ea typeface="微软雅黑" panose="020B0503020204020204" pitchFamily="34" charset="-122"/>
                </a:rPr>
                <a:t>Industry Leader</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endParaRPr lang="en-US" altLang="zh-CN" sz="1200" dirty="0">
                <a:solidFill>
                  <a:schemeClr val="bg1"/>
                </a:solidFill>
                <a:latin typeface="微软雅黑" panose="020B0503020204020204" pitchFamily="34" charset="-122"/>
                <a:ea typeface="微软雅黑" panose="020B0503020204020204" pitchFamily="34" charset="-122"/>
              </a:endParaRPr>
            </a:p>
            <a:p>
              <a:pPr algn="ct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6991" y="2926"/>
              <a:ext cx="1480" cy="1480"/>
              <a:chOff x="5454052" y="1074902"/>
              <a:chExt cx="939800" cy="939800"/>
            </a:xfrm>
          </p:grpSpPr>
          <p:sp>
            <p:nvSpPr>
              <p:cNvPr id="7" name="椭圆 6"/>
              <p:cNvSpPr/>
              <p:nvPr>
                <p:custDataLst>
                  <p:tags r:id="rId4"/>
                </p:custDataLst>
              </p:nvPr>
            </p:nvSpPr>
            <p:spPr>
              <a:xfrm>
                <a:off x="5454052" y="1074902"/>
                <a:ext cx="939800" cy="939800"/>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8" name="组合 7"/>
              <p:cNvGrpSpPr/>
              <p:nvPr/>
            </p:nvGrpSpPr>
            <p:grpSpPr>
              <a:xfrm>
                <a:off x="5729640" y="1309909"/>
                <a:ext cx="411300" cy="441104"/>
                <a:chOff x="5995987" y="547688"/>
                <a:chExt cx="219075" cy="234950"/>
              </a:xfrm>
              <a:solidFill>
                <a:schemeClr val="bg1"/>
              </a:solidFill>
            </p:grpSpPr>
            <p:sp>
              <p:nvSpPr>
                <p:cNvPr id="9" name="Freeform 1590"/>
                <p:cNvSpPr>
                  <a:spLocks noEditPoints="1"/>
                </p:cNvSpPr>
                <p:nvPr>
                  <p:custDataLst>
                    <p:tags r:id="rId5"/>
                  </p:custDataLst>
                </p:nvPr>
              </p:nvSpPr>
              <p:spPr bwMode="auto">
                <a:xfrm>
                  <a:off x="5995987" y="547688"/>
                  <a:ext cx="168275" cy="168275"/>
                </a:xfrm>
                <a:custGeom>
                  <a:avLst/>
                  <a:gdLst>
                    <a:gd name="T0" fmla="*/ 114 w 120"/>
                    <a:gd name="T1" fmla="*/ 70 h 120"/>
                    <a:gd name="T2" fmla="*/ 120 w 120"/>
                    <a:gd name="T3" fmla="*/ 64 h 120"/>
                    <a:gd name="T4" fmla="*/ 120 w 120"/>
                    <a:gd name="T5" fmla="*/ 56 h 120"/>
                    <a:gd name="T6" fmla="*/ 114 w 120"/>
                    <a:gd name="T7" fmla="*/ 50 h 120"/>
                    <a:gd name="T8" fmla="*/ 110 w 120"/>
                    <a:gd name="T9" fmla="*/ 50 h 120"/>
                    <a:gd name="T10" fmla="*/ 102 w 120"/>
                    <a:gd name="T11" fmla="*/ 45 h 120"/>
                    <a:gd name="T12" fmla="*/ 102 w 120"/>
                    <a:gd name="T13" fmla="*/ 32 h 120"/>
                    <a:gd name="T14" fmla="*/ 105 w 120"/>
                    <a:gd name="T15" fmla="*/ 29 h 120"/>
                    <a:gd name="T16" fmla="*/ 105 w 120"/>
                    <a:gd name="T17" fmla="*/ 20 h 120"/>
                    <a:gd name="T18" fmla="*/ 100 w 120"/>
                    <a:gd name="T19" fmla="*/ 15 h 120"/>
                    <a:gd name="T20" fmla="*/ 91 w 120"/>
                    <a:gd name="T21" fmla="*/ 15 h 120"/>
                    <a:gd name="T22" fmla="*/ 88 w 120"/>
                    <a:gd name="T23" fmla="*/ 18 h 120"/>
                    <a:gd name="T24" fmla="*/ 79 w 120"/>
                    <a:gd name="T25" fmla="*/ 20 h 120"/>
                    <a:gd name="T26" fmla="*/ 70 w 120"/>
                    <a:gd name="T27" fmla="*/ 10 h 120"/>
                    <a:gd name="T28" fmla="*/ 70 w 120"/>
                    <a:gd name="T29" fmla="*/ 6 h 120"/>
                    <a:gd name="T30" fmla="*/ 64 w 120"/>
                    <a:gd name="T31" fmla="*/ 0 h 120"/>
                    <a:gd name="T32" fmla="*/ 56 w 120"/>
                    <a:gd name="T33" fmla="*/ 0 h 120"/>
                    <a:gd name="T34" fmla="*/ 50 w 120"/>
                    <a:gd name="T35" fmla="*/ 6 h 120"/>
                    <a:gd name="T36" fmla="*/ 50 w 120"/>
                    <a:gd name="T37" fmla="*/ 10 h 120"/>
                    <a:gd name="T38" fmla="*/ 45 w 120"/>
                    <a:gd name="T39" fmla="*/ 18 h 120"/>
                    <a:gd name="T40" fmla="*/ 32 w 120"/>
                    <a:gd name="T41" fmla="*/ 18 h 120"/>
                    <a:gd name="T42" fmla="*/ 29 w 120"/>
                    <a:gd name="T43" fmla="*/ 15 h 120"/>
                    <a:gd name="T44" fmla="*/ 20 w 120"/>
                    <a:gd name="T45" fmla="*/ 15 h 120"/>
                    <a:gd name="T46" fmla="*/ 15 w 120"/>
                    <a:gd name="T47" fmla="*/ 20 h 120"/>
                    <a:gd name="T48" fmla="*/ 15 w 120"/>
                    <a:gd name="T49" fmla="*/ 29 h 120"/>
                    <a:gd name="T50" fmla="*/ 18 w 120"/>
                    <a:gd name="T51" fmla="*/ 32 h 120"/>
                    <a:gd name="T52" fmla="*/ 20 w 120"/>
                    <a:gd name="T53" fmla="*/ 41 h 120"/>
                    <a:gd name="T54" fmla="*/ 10 w 120"/>
                    <a:gd name="T55" fmla="*/ 50 h 120"/>
                    <a:gd name="T56" fmla="*/ 6 w 120"/>
                    <a:gd name="T57" fmla="*/ 50 h 120"/>
                    <a:gd name="T58" fmla="*/ 0 w 120"/>
                    <a:gd name="T59" fmla="*/ 56 h 120"/>
                    <a:gd name="T60" fmla="*/ 0 w 120"/>
                    <a:gd name="T61" fmla="*/ 64 h 120"/>
                    <a:gd name="T62" fmla="*/ 6 w 120"/>
                    <a:gd name="T63" fmla="*/ 70 h 120"/>
                    <a:gd name="T64" fmla="*/ 10 w 120"/>
                    <a:gd name="T65" fmla="*/ 70 h 120"/>
                    <a:gd name="T66" fmla="*/ 18 w 120"/>
                    <a:gd name="T67" fmla="*/ 75 h 120"/>
                    <a:gd name="T68" fmla="*/ 18 w 120"/>
                    <a:gd name="T69" fmla="*/ 88 h 120"/>
                    <a:gd name="T70" fmla="*/ 15 w 120"/>
                    <a:gd name="T71" fmla="*/ 91 h 120"/>
                    <a:gd name="T72" fmla="*/ 15 w 120"/>
                    <a:gd name="T73" fmla="*/ 100 h 120"/>
                    <a:gd name="T74" fmla="*/ 20 w 120"/>
                    <a:gd name="T75" fmla="*/ 105 h 120"/>
                    <a:gd name="T76" fmla="*/ 29 w 120"/>
                    <a:gd name="T77" fmla="*/ 105 h 120"/>
                    <a:gd name="T78" fmla="*/ 32 w 120"/>
                    <a:gd name="T79" fmla="*/ 102 h 120"/>
                    <a:gd name="T80" fmla="*/ 41 w 120"/>
                    <a:gd name="T81" fmla="*/ 100 h 120"/>
                    <a:gd name="T82" fmla="*/ 50 w 120"/>
                    <a:gd name="T83" fmla="*/ 110 h 120"/>
                    <a:gd name="T84" fmla="*/ 50 w 120"/>
                    <a:gd name="T85" fmla="*/ 114 h 120"/>
                    <a:gd name="T86" fmla="*/ 56 w 120"/>
                    <a:gd name="T87" fmla="*/ 120 h 120"/>
                    <a:gd name="T88" fmla="*/ 64 w 120"/>
                    <a:gd name="T89" fmla="*/ 120 h 120"/>
                    <a:gd name="T90" fmla="*/ 70 w 120"/>
                    <a:gd name="T91" fmla="*/ 114 h 120"/>
                    <a:gd name="T92" fmla="*/ 70 w 120"/>
                    <a:gd name="T93" fmla="*/ 110 h 120"/>
                    <a:gd name="T94" fmla="*/ 75 w 120"/>
                    <a:gd name="T95" fmla="*/ 102 h 120"/>
                    <a:gd name="T96" fmla="*/ 88 w 120"/>
                    <a:gd name="T97" fmla="*/ 102 h 120"/>
                    <a:gd name="T98" fmla="*/ 91 w 120"/>
                    <a:gd name="T99" fmla="*/ 105 h 120"/>
                    <a:gd name="T100" fmla="*/ 100 w 120"/>
                    <a:gd name="T101" fmla="*/ 105 h 120"/>
                    <a:gd name="T102" fmla="*/ 105 w 120"/>
                    <a:gd name="T103" fmla="*/ 100 h 120"/>
                    <a:gd name="T104" fmla="*/ 105 w 120"/>
                    <a:gd name="T105" fmla="*/ 91 h 120"/>
                    <a:gd name="T106" fmla="*/ 102 w 120"/>
                    <a:gd name="T107" fmla="*/ 88 h 120"/>
                    <a:gd name="T108" fmla="*/ 100 w 120"/>
                    <a:gd name="T109" fmla="*/ 79 h 120"/>
                    <a:gd name="T110" fmla="*/ 110 w 120"/>
                    <a:gd name="T111" fmla="*/ 70 h 120"/>
                    <a:gd name="T112" fmla="*/ 114 w 120"/>
                    <a:gd name="T113" fmla="*/ 70 h 120"/>
                    <a:gd name="T114" fmla="*/ 60 w 120"/>
                    <a:gd name="T115" fmla="*/ 86 h 120"/>
                    <a:gd name="T116" fmla="*/ 34 w 120"/>
                    <a:gd name="T117" fmla="*/ 60 h 120"/>
                    <a:gd name="T118" fmla="*/ 60 w 120"/>
                    <a:gd name="T119" fmla="*/ 34 h 120"/>
                    <a:gd name="T120" fmla="*/ 86 w 120"/>
                    <a:gd name="T121" fmla="*/ 60 h 120"/>
                    <a:gd name="T122" fmla="*/ 60 w 120"/>
                    <a:gd name="T123" fmla="*/ 8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 h="120">
                      <a:moveTo>
                        <a:pt x="114" y="70"/>
                      </a:moveTo>
                      <a:cubicBezTo>
                        <a:pt x="117" y="70"/>
                        <a:pt x="120" y="67"/>
                        <a:pt x="120" y="64"/>
                      </a:cubicBezTo>
                      <a:cubicBezTo>
                        <a:pt x="120" y="56"/>
                        <a:pt x="120" y="56"/>
                        <a:pt x="120" y="56"/>
                      </a:cubicBezTo>
                      <a:cubicBezTo>
                        <a:pt x="120" y="53"/>
                        <a:pt x="117" y="50"/>
                        <a:pt x="114" y="50"/>
                      </a:cubicBezTo>
                      <a:cubicBezTo>
                        <a:pt x="110" y="50"/>
                        <a:pt x="110" y="50"/>
                        <a:pt x="110" y="50"/>
                      </a:cubicBezTo>
                      <a:cubicBezTo>
                        <a:pt x="107" y="50"/>
                        <a:pt x="103" y="48"/>
                        <a:pt x="102" y="45"/>
                      </a:cubicBezTo>
                      <a:cubicBezTo>
                        <a:pt x="101" y="42"/>
                        <a:pt x="100" y="34"/>
                        <a:pt x="102" y="32"/>
                      </a:cubicBezTo>
                      <a:cubicBezTo>
                        <a:pt x="105" y="29"/>
                        <a:pt x="105" y="29"/>
                        <a:pt x="105" y="29"/>
                      </a:cubicBezTo>
                      <a:cubicBezTo>
                        <a:pt x="108" y="27"/>
                        <a:pt x="108" y="23"/>
                        <a:pt x="105" y="20"/>
                      </a:cubicBezTo>
                      <a:cubicBezTo>
                        <a:pt x="100" y="15"/>
                        <a:pt x="100" y="15"/>
                        <a:pt x="100" y="15"/>
                      </a:cubicBezTo>
                      <a:cubicBezTo>
                        <a:pt x="97" y="12"/>
                        <a:pt x="93" y="12"/>
                        <a:pt x="91" y="15"/>
                      </a:cubicBezTo>
                      <a:cubicBezTo>
                        <a:pt x="88" y="18"/>
                        <a:pt x="88" y="18"/>
                        <a:pt x="88" y="18"/>
                      </a:cubicBezTo>
                      <a:cubicBezTo>
                        <a:pt x="86" y="20"/>
                        <a:pt x="82" y="21"/>
                        <a:pt x="79" y="20"/>
                      </a:cubicBezTo>
                      <a:cubicBezTo>
                        <a:pt x="77" y="18"/>
                        <a:pt x="70" y="13"/>
                        <a:pt x="70" y="10"/>
                      </a:cubicBezTo>
                      <a:cubicBezTo>
                        <a:pt x="70" y="6"/>
                        <a:pt x="70" y="6"/>
                        <a:pt x="70" y="6"/>
                      </a:cubicBezTo>
                      <a:cubicBezTo>
                        <a:pt x="70" y="3"/>
                        <a:pt x="67" y="0"/>
                        <a:pt x="64" y="0"/>
                      </a:cubicBezTo>
                      <a:cubicBezTo>
                        <a:pt x="56" y="0"/>
                        <a:pt x="56" y="0"/>
                        <a:pt x="56" y="0"/>
                      </a:cubicBezTo>
                      <a:cubicBezTo>
                        <a:pt x="53" y="0"/>
                        <a:pt x="50" y="3"/>
                        <a:pt x="50" y="6"/>
                      </a:cubicBezTo>
                      <a:cubicBezTo>
                        <a:pt x="50" y="10"/>
                        <a:pt x="50" y="10"/>
                        <a:pt x="50" y="10"/>
                      </a:cubicBezTo>
                      <a:cubicBezTo>
                        <a:pt x="50" y="13"/>
                        <a:pt x="48" y="17"/>
                        <a:pt x="45" y="18"/>
                      </a:cubicBezTo>
                      <a:cubicBezTo>
                        <a:pt x="42" y="19"/>
                        <a:pt x="34" y="20"/>
                        <a:pt x="32" y="18"/>
                      </a:cubicBezTo>
                      <a:cubicBezTo>
                        <a:pt x="29" y="15"/>
                        <a:pt x="29" y="15"/>
                        <a:pt x="29" y="15"/>
                      </a:cubicBezTo>
                      <a:cubicBezTo>
                        <a:pt x="27" y="12"/>
                        <a:pt x="23" y="12"/>
                        <a:pt x="20" y="15"/>
                      </a:cubicBezTo>
                      <a:cubicBezTo>
                        <a:pt x="15" y="20"/>
                        <a:pt x="15" y="20"/>
                        <a:pt x="15" y="20"/>
                      </a:cubicBezTo>
                      <a:cubicBezTo>
                        <a:pt x="12" y="23"/>
                        <a:pt x="12" y="27"/>
                        <a:pt x="15" y="29"/>
                      </a:cubicBezTo>
                      <a:cubicBezTo>
                        <a:pt x="18" y="32"/>
                        <a:pt x="18" y="32"/>
                        <a:pt x="18" y="32"/>
                      </a:cubicBezTo>
                      <a:cubicBezTo>
                        <a:pt x="20" y="34"/>
                        <a:pt x="21" y="38"/>
                        <a:pt x="20" y="41"/>
                      </a:cubicBezTo>
                      <a:cubicBezTo>
                        <a:pt x="18" y="43"/>
                        <a:pt x="13" y="50"/>
                        <a:pt x="10" y="50"/>
                      </a:cubicBezTo>
                      <a:cubicBezTo>
                        <a:pt x="6" y="50"/>
                        <a:pt x="6" y="50"/>
                        <a:pt x="6" y="50"/>
                      </a:cubicBezTo>
                      <a:cubicBezTo>
                        <a:pt x="3" y="50"/>
                        <a:pt x="0" y="53"/>
                        <a:pt x="0" y="56"/>
                      </a:cubicBezTo>
                      <a:cubicBezTo>
                        <a:pt x="0" y="64"/>
                        <a:pt x="0" y="64"/>
                        <a:pt x="0" y="64"/>
                      </a:cubicBezTo>
                      <a:cubicBezTo>
                        <a:pt x="0" y="67"/>
                        <a:pt x="3" y="70"/>
                        <a:pt x="6" y="70"/>
                      </a:cubicBezTo>
                      <a:cubicBezTo>
                        <a:pt x="10" y="70"/>
                        <a:pt x="10" y="70"/>
                        <a:pt x="10" y="70"/>
                      </a:cubicBezTo>
                      <a:cubicBezTo>
                        <a:pt x="13" y="70"/>
                        <a:pt x="17" y="72"/>
                        <a:pt x="18" y="75"/>
                      </a:cubicBezTo>
                      <a:cubicBezTo>
                        <a:pt x="19" y="78"/>
                        <a:pt x="20" y="86"/>
                        <a:pt x="18" y="88"/>
                      </a:cubicBezTo>
                      <a:cubicBezTo>
                        <a:pt x="15" y="91"/>
                        <a:pt x="15" y="91"/>
                        <a:pt x="15" y="91"/>
                      </a:cubicBezTo>
                      <a:cubicBezTo>
                        <a:pt x="12" y="93"/>
                        <a:pt x="12" y="97"/>
                        <a:pt x="15" y="100"/>
                      </a:cubicBezTo>
                      <a:cubicBezTo>
                        <a:pt x="20" y="105"/>
                        <a:pt x="20" y="105"/>
                        <a:pt x="20" y="105"/>
                      </a:cubicBezTo>
                      <a:cubicBezTo>
                        <a:pt x="23" y="108"/>
                        <a:pt x="27" y="108"/>
                        <a:pt x="29" y="105"/>
                      </a:cubicBezTo>
                      <a:cubicBezTo>
                        <a:pt x="32" y="102"/>
                        <a:pt x="32" y="102"/>
                        <a:pt x="32" y="102"/>
                      </a:cubicBezTo>
                      <a:cubicBezTo>
                        <a:pt x="34" y="100"/>
                        <a:pt x="38" y="99"/>
                        <a:pt x="41" y="100"/>
                      </a:cubicBezTo>
                      <a:cubicBezTo>
                        <a:pt x="43" y="102"/>
                        <a:pt x="50" y="107"/>
                        <a:pt x="50" y="110"/>
                      </a:cubicBezTo>
                      <a:cubicBezTo>
                        <a:pt x="50" y="114"/>
                        <a:pt x="50" y="114"/>
                        <a:pt x="50" y="114"/>
                      </a:cubicBezTo>
                      <a:cubicBezTo>
                        <a:pt x="50" y="117"/>
                        <a:pt x="53" y="120"/>
                        <a:pt x="56" y="120"/>
                      </a:cubicBezTo>
                      <a:cubicBezTo>
                        <a:pt x="64" y="120"/>
                        <a:pt x="64" y="120"/>
                        <a:pt x="64" y="120"/>
                      </a:cubicBezTo>
                      <a:cubicBezTo>
                        <a:pt x="67" y="120"/>
                        <a:pt x="70" y="117"/>
                        <a:pt x="70" y="114"/>
                      </a:cubicBezTo>
                      <a:cubicBezTo>
                        <a:pt x="70" y="110"/>
                        <a:pt x="70" y="110"/>
                        <a:pt x="70" y="110"/>
                      </a:cubicBezTo>
                      <a:cubicBezTo>
                        <a:pt x="70" y="107"/>
                        <a:pt x="72" y="103"/>
                        <a:pt x="75" y="102"/>
                      </a:cubicBezTo>
                      <a:cubicBezTo>
                        <a:pt x="78" y="101"/>
                        <a:pt x="86" y="100"/>
                        <a:pt x="88" y="102"/>
                      </a:cubicBezTo>
                      <a:cubicBezTo>
                        <a:pt x="91" y="105"/>
                        <a:pt x="91" y="105"/>
                        <a:pt x="91" y="105"/>
                      </a:cubicBezTo>
                      <a:cubicBezTo>
                        <a:pt x="93" y="108"/>
                        <a:pt x="97" y="108"/>
                        <a:pt x="100" y="105"/>
                      </a:cubicBezTo>
                      <a:cubicBezTo>
                        <a:pt x="105" y="100"/>
                        <a:pt x="105" y="100"/>
                        <a:pt x="105" y="100"/>
                      </a:cubicBezTo>
                      <a:cubicBezTo>
                        <a:pt x="108" y="97"/>
                        <a:pt x="108" y="93"/>
                        <a:pt x="105" y="91"/>
                      </a:cubicBezTo>
                      <a:cubicBezTo>
                        <a:pt x="102" y="88"/>
                        <a:pt x="102" y="88"/>
                        <a:pt x="102" y="88"/>
                      </a:cubicBezTo>
                      <a:cubicBezTo>
                        <a:pt x="100" y="86"/>
                        <a:pt x="99" y="82"/>
                        <a:pt x="100" y="79"/>
                      </a:cubicBezTo>
                      <a:cubicBezTo>
                        <a:pt x="102" y="77"/>
                        <a:pt x="107" y="70"/>
                        <a:pt x="110" y="70"/>
                      </a:cubicBezTo>
                      <a:lnTo>
                        <a:pt x="114" y="70"/>
                      </a:lnTo>
                      <a:close/>
                      <a:moveTo>
                        <a:pt x="60" y="86"/>
                      </a:moveTo>
                      <a:cubicBezTo>
                        <a:pt x="46" y="86"/>
                        <a:pt x="34" y="74"/>
                        <a:pt x="34" y="60"/>
                      </a:cubicBezTo>
                      <a:cubicBezTo>
                        <a:pt x="34" y="46"/>
                        <a:pt x="46" y="34"/>
                        <a:pt x="60" y="34"/>
                      </a:cubicBezTo>
                      <a:cubicBezTo>
                        <a:pt x="74" y="34"/>
                        <a:pt x="86" y="46"/>
                        <a:pt x="86" y="60"/>
                      </a:cubicBezTo>
                      <a:cubicBezTo>
                        <a:pt x="86" y="74"/>
                        <a:pt x="74" y="86"/>
                        <a:pt x="60" y="8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0" name="Freeform 1591"/>
                <p:cNvSpPr>
                  <a:spLocks noEditPoints="1"/>
                </p:cNvSpPr>
                <p:nvPr>
                  <p:custDataLst>
                    <p:tags r:id="rId6"/>
                  </p:custDataLst>
                </p:nvPr>
              </p:nvSpPr>
              <p:spPr bwMode="auto">
                <a:xfrm>
                  <a:off x="6130925" y="698500"/>
                  <a:ext cx="84137" cy="84138"/>
                </a:xfrm>
                <a:custGeom>
                  <a:avLst/>
                  <a:gdLst>
                    <a:gd name="T0" fmla="*/ 57 w 60"/>
                    <a:gd name="T1" fmla="*/ 35 h 60"/>
                    <a:gd name="T2" fmla="*/ 60 w 60"/>
                    <a:gd name="T3" fmla="*/ 32 h 60"/>
                    <a:gd name="T4" fmla="*/ 60 w 60"/>
                    <a:gd name="T5" fmla="*/ 28 h 60"/>
                    <a:gd name="T6" fmla="*/ 57 w 60"/>
                    <a:gd name="T7" fmla="*/ 25 h 60"/>
                    <a:gd name="T8" fmla="*/ 55 w 60"/>
                    <a:gd name="T9" fmla="*/ 25 h 60"/>
                    <a:gd name="T10" fmla="*/ 51 w 60"/>
                    <a:gd name="T11" fmla="*/ 23 h 60"/>
                    <a:gd name="T12" fmla="*/ 51 w 60"/>
                    <a:gd name="T13" fmla="*/ 16 h 60"/>
                    <a:gd name="T14" fmla="*/ 53 w 60"/>
                    <a:gd name="T15" fmla="*/ 14 h 60"/>
                    <a:gd name="T16" fmla="*/ 53 w 60"/>
                    <a:gd name="T17" fmla="*/ 10 h 60"/>
                    <a:gd name="T18" fmla="*/ 50 w 60"/>
                    <a:gd name="T19" fmla="*/ 7 h 60"/>
                    <a:gd name="T20" fmla="*/ 46 w 60"/>
                    <a:gd name="T21" fmla="*/ 7 h 60"/>
                    <a:gd name="T22" fmla="*/ 44 w 60"/>
                    <a:gd name="T23" fmla="*/ 9 h 60"/>
                    <a:gd name="T24" fmla="*/ 40 w 60"/>
                    <a:gd name="T25" fmla="*/ 10 h 60"/>
                    <a:gd name="T26" fmla="*/ 35 w 60"/>
                    <a:gd name="T27" fmla="*/ 5 h 60"/>
                    <a:gd name="T28" fmla="*/ 35 w 60"/>
                    <a:gd name="T29" fmla="*/ 3 h 60"/>
                    <a:gd name="T30" fmla="*/ 32 w 60"/>
                    <a:gd name="T31" fmla="*/ 0 h 60"/>
                    <a:gd name="T32" fmla="*/ 28 w 60"/>
                    <a:gd name="T33" fmla="*/ 0 h 60"/>
                    <a:gd name="T34" fmla="*/ 25 w 60"/>
                    <a:gd name="T35" fmla="*/ 3 h 60"/>
                    <a:gd name="T36" fmla="*/ 25 w 60"/>
                    <a:gd name="T37" fmla="*/ 5 h 60"/>
                    <a:gd name="T38" fmla="*/ 23 w 60"/>
                    <a:gd name="T39" fmla="*/ 9 h 60"/>
                    <a:gd name="T40" fmla="*/ 16 w 60"/>
                    <a:gd name="T41" fmla="*/ 9 h 60"/>
                    <a:gd name="T42" fmla="*/ 14 w 60"/>
                    <a:gd name="T43" fmla="*/ 7 h 60"/>
                    <a:gd name="T44" fmla="*/ 10 w 60"/>
                    <a:gd name="T45" fmla="*/ 7 h 60"/>
                    <a:gd name="T46" fmla="*/ 7 w 60"/>
                    <a:gd name="T47" fmla="*/ 10 h 60"/>
                    <a:gd name="T48" fmla="*/ 7 w 60"/>
                    <a:gd name="T49" fmla="*/ 14 h 60"/>
                    <a:gd name="T50" fmla="*/ 9 w 60"/>
                    <a:gd name="T51" fmla="*/ 16 h 60"/>
                    <a:gd name="T52" fmla="*/ 10 w 60"/>
                    <a:gd name="T53" fmla="*/ 20 h 60"/>
                    <a:gd name="T54" fmla="*/ 5 w 60"/>
                    <a:gd name="T55" fmla="*/ 25 h 60"/>
                    <a:gd name="T56" fmla="*/ 3 w 60"/>
                    <a:gd name="T57" fmla="*/ 25 h 60"/>
                    <a:gd name="T58" fmla="*/ 0 w 60"/>
                    <a:gd name="T59" fmla="*/ 28 h 60"/>
                    <a:gd name="T60" fmla="*/ 0 w 60"/>
                    <a:gd name="T61" fmla="*/ 32 h 60"/>
                    <a:gd name="T62" fmla="*/ 3 w 60"/>
                    <a:gd name="T63" fmla="*/ 35 h 60"/>
                    <a:gd name="T64" fmla="*/ 5 w 60"/>
                    <a:gd name="T65" fmla="*/ 35 h 60"/>
                    <a:gd name="T66" fmla="*/ 9 w 60"/>
                    <a:gd name="T67" fmla="*/ 37 h 60"/>
                    <a:gd name="T68" fmla="*/ 9 w 60"/>
                    <a:gd name="T69" fmla="*/ 44 h 60"/>
                    <a:gd name="T70" fmla="*/ 7 w 60"/>
                    <a:gd name="T71" fmla="*/ 46 h 60"/>
                    <a:gd name="T72" fmla="*/ 7 w 60"/>
                    <a:gd name="T73" fmla="*/ 50 h 60"/>
                    <a:gd name="T74" fmla="*/ 10 w 60"/>
                    <a:gd name="T75" fmla="*/ 53 h 60"/>
                    <a:gd name="T76" fmla="*/ 14 w 60"/>
                    <a:gd name="T77" fmla="*/ 53 h 60"/>
                    <a:gd name="T78" fmla="*/ 16 w 60"/>
                    <a:gd name="T79" fmla="*/ 51 h 60"/>
                    <a:gd name="T80" fmla="*/ 20 w 60"/>
                    <a:gd name="T81" fmla="*/ 50 h 60"/>
                    <a:gd name="T82" fmla="*/ 25 w 60"/>
                    <a:gd name="T83" fmla="*/ 55 h 60"/>
                    <a:gd name="T84" fmla="*/ 25 w 60"/>
                    <a:gd name="T85" fmla="*/ 57 h 60"/>
                    <a:gd name="T86" fmla="*/ 28 w 60"/>
                    <a:gd name="T87" fmla="*/ 60 h 60"/>
                    <a:gd name="T88" fmla="*/ 32 w 60"/>
                    <a:gd name="T89" fmla="*/ 60 h 60"/>
                    <a:gd name="T90" fmla="*/ 35 w 60"/>
                    <a:gd name="T91" fmla="*/ 57 h 60"/>
                    <a:gd name="T92" fmla="*/ 35 w 60"/>
                    <a:gd name="T93" fmla="*/ 55 h 60"/>
                    <a:gd name="T94" fmla="*/ 37 w 60"/>
                    <a:gd name="T95" fmla="*/ 51 h 60"/>
                    <a:gd name="T96" fmla="*/ 44 w 60"/>
                    <a:gd name="T97" fmla="*/ 51 h 60"/>
                    <a:gd name="T98" fmla="*/ 46 w 60"/>
                    <a:gd name="T99" fmla="*/ 53 h 60"/>
                    <a:gd name="T100" fmla="*/ 50 w 60"/>
                    <a:gd name="T101" fmla="*/ 53 h 60"/>
                    <a:gd name="T102" fmla="*/ 53 w 60"/>
                    <a:gd name="T103" fmla="*/ 50 h 60"/>
                    <a:gd name="T104" fmla="*/ 53 w 60"/>
                    <a:gd name="T105" fmla="*/ 46 h 60"/>
                    <a:gd name="T106" fmla="*/ 51 w 60"/>
                    <a:gd name="T107" fmla="*/ 44 h 60"/>
                    <a:gd name="T108" fmla="*/ 50 w 60"/>
                    <a:gd name="T109" fmla="*/ 40 h 60"/>
                    <a:gd name="T110" fmla="*/ 55 w 60"/>
                    <a:gd name="T111" fmla="*/ 35 h 60"/>
                    <a:gd name="T112" fmla="*/ 57 w 60"/>
                    <a:gd name="T113" fmla="*/ 35 h 60"/>
                    <a:gd name="T114" fmla="*/ 40 w 60"/>
                    <a:gd name="T115" fmla="*/ 30 h 60"/>
                    <a:gd name="T116" fmla="*/ 30 w 60"/>
                    <a:gd name="T117" fmla="*/ 40 h 60"/>
                    <a:gd name="T118" fmla="*/ 20 w 60"/>
                    <a:gd name="T119" fmla="*/ 30 h 60"/>
                    <a:gd name="T120" fmla="*/ 30 w 60"/>
                    <a:gd name="T121" fmla="*/ 20 h 60"/>
                    <a:gd name="T122" fmla="*/ 40 w 60"/>
                    <a:gd name="T123"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 h="60">
                      <a:moveTo>
                        <a:pt x="57" y="35"/>
                      </a:moveTo>
                      <a:cubicBezTo>
                        <a:pt x="59" y="35"/>
                        <a:pt x="60" y="34"/>
                        <a:pt x="60" y="32"/>
                      </a:cubicBezTo>
                      <a:cubicBezTo>
                        <a:pt x="60" y="28"/>
                        <a:pt x="60" y="28"/>
                        <a:pt x="60" y="28"/>
                      </a:cubicBezTo>
                      <a:cubicBezTo>
                        <a:pt x="60" y="26"/>
                        <a:pt x="59" y="25"/>
                        <a:pt x="57" y="25"/>
                      </a:cubicBezTo>
                      <a:cubicBezTo>
                        <a:pt x="55" y="25"/>
                        <a:pt x="55" y="25"/>
                        <a:pt x="55" y="25"/>
                      </a:cubicBezTo>
                      <a:cubicBezTo>
                        <a:pt x="53" y="25"/>
                        <a:pt x="52" y="24"/>
                        <a:pt x="51" y="23"/>
                      </a:cubicBezTo>
                      <a:cubicBezTo>
                        <a:pt x="51" y="21"/>
                        <a:pt x="50" y="17"/>
                        <a:pt x="51" y="16"/>
                      </a:cubicBezTo>
                      <a:cubicBezTo>
                        <a:pt x="53" y="14"/>
                        <a:pt x="53" y="14"/>
                        <a:pt x="53" y="14"/>
                      </a:cubicBezTo>
                      <a:cubicBezTo>
                        <a:pt x="54" y="13"/>
                        <a:pt x="54" y="11"/>
                        <a:pt x="53" y="10"/>
                      </a:cubicBezTo>
                      <a:cubicBezTo>
                        <a:pt x="50" y="7"/>
                        <a:pt x="50" y="7"/>
                        <a:pt x="50" y="7"/>
                      </a:cubicBezTo>
                      <a:cubicBezTo>
                        <a:pt x="49" y="6"/>
                        <a:pt x="47" y="6"/>
                        <a:pt x="46" y="7"/>
                      </a:cubicBezTo>
                      <a:cubicBezTo>
                        <a:pt x="44" y="9"/>
                        <a:pt x="44" y="9"/>
                        <a:pt x="44" y="9"/>
                      </a:cubicBezTo>
                      <a:cubicBezTo>
                        <a:pt x="43" y="10"/>
                        <a:pt x="41" y="10"/>
                        <a:pt x="40" y="10"/>
                      </a:cubicBezTo>
                      <a:cubicBezTo>
                        <a:pt x="39" y="9"/>
                        <a:pt x="35" y="7"/>
                        <a:pt x="35" y="5"/>
                      </a:cubicBezTo>
                      <a:cubicBezTo>
                        <a:pt x="35" y="3"/>
                        <a:pt x="35" y="3"/>
                        <a:pt x="35" y="3"/>
                      </a:cubicBezTo>
                      <a:cubicBezTo>
                        <a:pt x="35" y="1"/>
                        <a:pt x="34" y="0"/>
                        <a:pt x="32" y="0"/>
                      </a:cubicBezTo>
                      <a:cubicBezTo>
                        <a:pt x="28" y="0"/>
                        <a:pt x="28" y="0"/>
                        <a:pt x="28" y="0"/>
                      </a:cubicBezTo>
                      <a:cubicBezTo>
                        <a:pt x="26" y="0"/>
                        <a:pt x="25" y="1"/>
                        <a:pt x="25" y="3"/>
                      </a:cubicBezTo>
                      <a:cubicBezTo>
                        <a:pt x="25" y="5"/>
                        <a:pt x="25" y="5"/>
                        <a:pt x="25" y="5"/>
                      </a:cubicBezTo>
                      <a:cubicBezTo>
                        <a:pt x="25" y="7"/>
                        <a:pt x="24" y="8"/>
                        <a:pt x="23" y="9"/>
                      </a:cubicBezTo>
                      <a:cubicBezTo>
                        <a:pt x="21" y="9"/>
                        <a:pt x="17" y="10"/>
                        <a:pt x="16" y="9"/>
                      </a:cubicBezTo>
                      <a:cubicBezTo>
                        <a:pt x="14" y="7"/>
                        <a:pt x="14" y="7"/>
                        <a:pt x="14" y="7"/>
                      </a:cubicBezTo>
                      <a:cubicBezTo>
                        <a:pt x="13" y="6"/>
                        <a:pt x="11" y="6"/>
                        <a:pt x="10" y="7"/>
                      </a:cubicBezTo>
                      <a:cubicBezTo>
                        <a:pt x="7" y="10"/>
                        <a:pt x="7" y="10"/>
                        <a:pt x="7" y="10"/>
                      </a:cubicBezTo>
                      <a:cubicBezTo>
                        <a:pt x="6" y="11"/>
                        <a:pt x="6" y="13"/>
                        <a:pt x="7" y="14"/>
                      </a:cubicBezTo>
                      <a:cubicBezTo>
                        <a:pt x="9" y="16"/>
                        <a:pt x="9" y="16"/>
                        <a:pt x="9" y="16"/>
                      </a:cubicBezTo>
                      <a:cubicBezTo>
                        <a:pt x="10" y="17"/>
                        <a:pt x="10" y="19"/>
                        <a:pt x="10" y="20"/>
                      </a:cubicBezTo>
                      <a:cubicBezTo>
                        <a:pt x="9" y="21"/>
                        <a:pt x="7" y="25"/>
                        <a:pt x="5" y="25"/>
                      </a:cubicBezTo>
                      <a:cubicBezTo>
                        <a:pt x="3" y="25"/>
                        <a:pt x="3" y="25"/>
                        <a:pt x="3" y="25"/>
                      </a:cubicBezTo>
                      <a:cubicBezTo>
                        <a:pt x="1" y="25"/>
                        <a:pt x="0" y="26"/>
                        <a:pt x="0" y="28"/>
                      </a:cubicBezTo>
                      <a:cubicBezTo>
                        <a:pt x="0" y="32"/>
                        <a:pt x="0" y="32"/>
                        <a:pt x="0" y="32"/>
                      </a:cubicBezTo>
                      <a:cubicBezTo>
                        <a:pt x="0" y="34"/>
                        <a:pt x="1" y="35"/>
                        <a:pt x="3" y="35"/>
                      </a:cubicBezTo>
                      <a:cubicBezTo>
                        <a:pt x="5" y="35"/>
                        <a:pt x="5" y="35"/>
                        <a:pt x="5" y="35"/>
                      </a:cubicBezTo>
                      <a:cubicBezTo>
                        <a:pt x="7" y="35"/>
                        <a:pt x="8" y="36"/>
                        <a:pt x="9" y="37"/>
                      </a:cubicBezTo>
                      <a:cubicBezTo>
                        <a:pt x="9" y="39"/>
                        <a:pt x="10" y="43"/>
                        <a:pt x="9" y="44"/>
                      </a:cubicBezTo>
                      <a:cubicBezTo>
                        <a:pt x="7" y="46"/>
                        <a:pt x="7" y="46"/>
                        <a:pt x="7" y="46"/>
                      </a:cubicBezTo>
                      <a:cubicBezTo>
                        <a:pt x="6" y="47"/>
                        <a:pt x="6" y="49"/>
                        <a:pt x="7" y="50"/>
                      </a:cubicBezTo>
                      <a:cubicBezTo>
                        <a:pt x="10" y="53"/>
                        <a:pt x="10" y="53"/>
                        <a:pt x="10" y="53"/>
                      </a:cubicBezTo>
                      <a:cubicBezTo>
                        <a:pt x="11" y="54"/>
                        <a:pt x="13" y="54"/>
                        <a:pt x="14" y="53"/>
                      </a:cubicBezTo>
                      <a:cubicBezTo>
                        <a:pt x="16" y="51"/>
                        <a:pt x="16" y="51"/>
                        <a:pt x="16" y="51"/>
                      </a:cubicBezTo>
                      <a:cubicBezTo>
                        <a:pt x="17" y="50"/>
                        <a:pt x="19" y="50"/>
                        <a:pt x="20" y="50"/>
                      </a:cubicBezTo>
                      <a:cubicBezTo>
                        <a:pt x="21" y="51"/>
                        <a:pt x="25" y="53"/>
                        <a:pt x="25" y="55"/>
                      </a:cubicBezTo>
                      <a:cubicBezTo>
                        <a:pt x="25" y="57"/>
                        <a:pt x="25" y="57"/>
                        <a:pt x="25" y="57"/>
                      </a:cubicBezTo>
                      <a:cubicBezTo>
                        <a:pt x="25" y="59"/>
                        <a:pt x="26" y="60"/>
                        <a:pt x="28" y="60"/>
                      </a:cubicBezTo>
                      <a:cubicBezTo>
                        <a:pt x="32" y="60"/>
                        <a:pt x="32" y="60"/>
                        <a:pt x="32" y="60"/>
                      </a:cubicBezTo>
                      <a:cubicBezTo>
                        <a:pt x="34" y="60"/>
                        <a:pt x="35" y="59"/>
                        <a:pt x="35" y="57"/>
                      </a:cubicBezTo>
                      <a:cubicBezTo>
                        <a:pt x="35" y="55"/>
                        <a:pt x="35" y="55"/>
                        <a:pt x="35" y="55"/>
                      </a:cubicBezTo>
                      <a:cubicBezTo>
                        <a:pt x="35" y="53"/>
                        <a:pt x="36" y="52"/>
                        <a:pt x="37" y="51"/>
                      </a:cubicBezTo>
                      <a:cubicBezTo>
                        <a:pt x="39" y="51"/>
                        <a:pt x="43" y="50"/>
                        <a:pt x="44" y="51"/>
                      </a:cubicBezTo>
                      <a:cubicBezTo>
                        <a:pt x="46" y="53"/>
                        <a:pt x="46" y="53"/>
                        <a:pt x="46" y="53"/>
                      </a:cubicBezTo>
                      <a:cubicBezTo>
                        <a:pt x="47" y="54"/>
                        <a:pt x="49" y="54"/>
                        <a:pt x="50" y="53"/>
                      </a:cubicBezTo>
                      <a:cubicBezTo>
                        <a:pt x="53" y="50"/>
                        <a:pt x="53" y="50"/>
                        <a:pt x="53" y="50"/>
                      </a:cubicBezTo>
                      <a:cubicBezTo>
                        <a:pt x="54" y="49"/>
                        <a:pt x="54" y="47"/>
                        <a:pt x="53" y="46"/>
                      </a:cubicBezTo>
                      <a:cubicBezTo>
                        <a:pt x="51" y="44"/>
                        <a:pt x="51" y="44"/>
                        <a:pt x="51" y="44"/>
                      </a:cubicBezTo>
                      <a:cubicBezTo>
                        <a:pt x="50" y="43"/>
                        <a:pt x="50" y="41"/>
                        <a:pt x="50" y="40"/>
                      </a:cubicBezTo>
                      <a:cubicBezTo>
                        <a:pt x="51" y="39"/>
                        <a:pt x="53" y="35"/>
                        <a:pt x="55" y="35"/>
                      </a:cubicBezTo>
                      <a:lnTo>
                        <a:pt x="57" y="35"/>
                      </a:lnTo>
                      <a:close/>
                      <a:moveTo>
                        <a:pt x="40" y="30"/>
                      </a:moveTo>
                      <a:cubicBezTo>
                        <a:pt x="40" y="36"/>
                        <a:pt x="36" y="40"/>
                        <a:pt x="30" y="40"/>
                      </a:cubicBezTo>
                      <a:cubicBezTo>
                        <a:pt x="24" y="40"/>
                        <a:pt x="20" y="36"/>
                        <a:pt x="20" y="30"/>
                      </a:cubicBezTo>
                      <a:cubicBezTo>
                        <a:pt x="20" y="24"/>
                        <a:pt x="24" y="20"/>
                        <a:pt x="30" y="20"/>
                      </a:cubicBezTo>
                      <a:cubicBezTo>
                        <a:pt x="36" y="20"/>
                        <a:pt x="40" y="24"/>
                        <a:pt x="40"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11" name="组合 10"/>
            <p:cNvGrpSpPr/>
            <p:nvPr/>
          </p:nvGrpSpPr>
          <p:grpSpPr>
            <a:xfrm>
              <a:off x="10665" y="3222"/>
              <a:ext cx="1480" cy="1480"/>
              <a:chOff x="3080330" y="2789142"/>
              <a:chExt cx="939800" cy="939800"/>
            </a:xfrm>
          </p:grpSpPr>
          <p:sp>
            <p:nvSpPr>
              <p:cNvPr id="12" name="椭圆 11"/>
              <p:cNvSpPr/>
              <p:nvPr>
                <p:custDataLst>
                  <p:tags r:id="rId7"/>
                </p:custDataLst>
              </p:nvPr>
            </p:nvSpPr>
            <p:spPr>
              <a:xfrm>
                <a:off x="3080330" y="2789142"/>
                <a:ext cx="939800" cy="939800"/>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13" name="组合 12"/>
              <p:cNvGrpSpPr/>
              <p:nvPr/>
            </p:nvGrpSpPr>
            <p:grpSpPr>
              <a:xfrm>
                <a:off x="3294687" y="3010257"/>
                <a:ext cx="497794" cy="491067"/>
                <a:chOff x="8123237" y="3667126"/>
                <a:chExt cx="234950" cy="231775"/>
              </a:xfrm>
              <a:solidFill>
                <a:schemeClr val="bg1"/>
              </a:solidFill>
            </p:grpSpPr>
            <p:sp>
              <p:nvSpPr>
                <p:cNvPr id="14" name="Freeform 1086"/>
                <p:cNvSpPr>
                  <a:spLocks noEditPoints="1"/>
                </p:cNvSpPr>
                <p:nvPr>
                  <p:custDataLst>
                    <p:tags r:id="rId8"/>
                  </p:custDataLst>
                </p:nvPr>
              </p:nvSpPr>
              <p:spPr bwMode="auto">
                <a:xfrm>
                  <a:off x="8123237" y="3667126"/>
                  <a:ext cx="234950" cy="231775"/>
                </a:xfrm>
                <a:custGeom>
                  <a:avLst/>
                  <a:gdLst>
                    <a:gd name="T0" fmla="*/ 50 w 100"/>
                    <a:gd name="T1" fmla="*/ 0 h 99"/>
                    <a:gd name="T2" fmla="*/ 0 w 100"/>
                    <a:gd name="T3" fmla="*/ 49 h 99"/>
                    <a:gd name="T4" fmla="*/ 50 w 100"/>
                    <a:gd name="T5" fmla="*/ 99 h 99"/>
                    <a:gd name="T6" fmla="*/ 100 w 100"/>
                    <a:gd name="T7" fmla="*/ 49 h 99"/>
                    <a:gd name="T8" fmla="*/ 50 w 100"/>
                    <a:gd name="T9" fmla="*/ 0 h 99"/>
                    <a:gd name="T10" fmla="*/ 50 w 100"/>
                    <a:gd name="T11" fmla="*/ 95 h 99"/>
                    <a:gd name="T12" fmla="*/ 4 w 100"/>
                    <a:gd name="T13" fmla="*/ 49 h 99"/>
                    <a:gd name="T14" fmla="*/ 50 w 100"/>
                    <a:gd name="T15" fmla="*/ 4 h 99"/>
                    <a:gd name="T16" fmla="*/ 96 w 100"/>
                    <a:gd name="T17" fmla="*/ 49 h 99"/>
                    <a:gd name="T18" fmla="*/ 50 w 100"/>
                    <a:gd name="T19"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99">
                      <a:moveTo>
                        <a:pt x="50" y="0"/>
                      </a:moveTo>
                      <a:cubicBezTo>
                        <a:pt x="23" y="0"/>
                        <a:pt x="0" y="22"/>
                        <a:pt x="0" y="49"/>
                      </a:cubicBezTo>
                      <a:cubicBezTo>
                        <a:pt x="0" y="77"/>
                        <a:pt x="23" y="99"/>
                        <a:pt x="50" y="99"/>
                      </a:cubicBezTo>
                      <a:cubicBezTo>
                        <a:pt x="77" y="99"/>
                        <a:pt x="100" y="77"/>
                        <a:pt x="100" y="49"/>
                      </a:cubicBezTo>
                      <a:cubicBezTo>
                        <a:pt x="100" y="22"/>
                        <a:pt x="77" y="0"/>
                        <a:pt x="50" y="0"/>
                      </a:cubicBezTo>
                      <a:close/>
                      <a:moveTo>
                        <a:pt x="50" y="95"/>
                      </a:moveTo>
                      <a:cubicBezTo>
                        <a:pt x="25" y="95"/>
                        <a:pt x="4" y="75"/>
                        <a:pt x="4" y="49"/>
                      </a:cubicBezTo>
                      <a:cubicBezTo>
                        <a:pt x="4" y="24"/>
                        <a:pt x="25" y="4"/>
                        <a:pt x="50" y="4"/>
                      </a:cubicBezTo>
                      <a:cubicBezTo>
                        <a:pt x="75" y="4"/>
                        <a:pt x="96" y="24"/>
                        <a:pt x="96" y="49"/>
                      </a:cubicBezTo>
                      <a:cubicBezTo>
                        <a:pt x="96" y="75"/>
                        <a:pt x="75" y="95"/>
                        <a:pt x="50"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5" name="Freeform 1087"/>
                <p:cNvSpPr>
                  <a:spLocks noEditPoints="1"/>
                </p:cNvSpPr>
                <p:nvPr>
                  <p:custDataLst>
                    <p:tags r:id="rId9"/>
                  </p:custDataLst>
                </p:nvPr>
              </p:nvSpPr>
              <p:spPr bwMode="auto">
                <a:xfrm>
                  <a:off x="8147050" y="3687763"/>
                  <a:ext cx="188912" cy="188913"/>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55 w 80"/>
                    <a:gd name="T11" fmla="*/ 40 h 80"/>
                    <a:gd name="T12" fmla="*/ 55 w 80"/>
                    <a:gd name="T13" fmla="*/ 46 h 80"/>
                    <a:gd name="T14" fmla="*/ 43 w 80"/>
                    <a:gd name="T15" fmla="*/ 46 h 80"/>
                    <a:gd name="T16" fmla="*/ 43 w 80"/>
                    <a:gd name="T17" fmla="*/ 49 h 80"/>
                    <a:gd name="T18" fmla="*/ 55 w 80"/>
                    <a:gd name="T19" fmla="*/ 49 h 80"/>
                    <a:gd name="T20" fmla="*/ 55 w 80"/>
                    <a:gd name="T21" fmla="*/ 55 h 80"/>
                    <a:gd name="T22" fmla="*/ 43 w 80"/>
                    <a:gd name="T23" fmla="*/ 55 h 80"/>
                    <a:gd name="T24" fmla="*/ 43 w 80"/>
                    <a:gd name="T25" fmla="*/ 64 h 80"/>
                    <a:gd name="T26" fmla="*/ 37 w 80"/>
                    <a:gd name="T27" fmla="*/ 64 h 80"/>
                    <a:gd name="T28" fmla="*/ 37 w 80"/>
                    <a:gd name="T29" fmla="*/ 55 h 80"/>
                    <a:gd name="T30" fmla="*/ 25 w 80"/>
                    <a:gd name="T31" fmla="*/ 55 h 80"/>
                    <a:gd name="T32" fmla="*/ 25 w 80"/>
                    <a:gd name="T33" fmla="*/ 49 h 80"/>
                    <a:gd name="T34" fmla="*/ 37 w 80"/>
                    <a:gd name="T35" fmla="*/ 49 h 80"/>
                    <a:gd name="T36" fmla="*/ 37 w 80"/>
                    <a:gd name="T37" fmla="*/ 46 h 80"/>
                    <a:gd name="T38" fmla="*/ 25 w 80"/>
                    <a:gd name="T39" fmla="*/ 46 h 80"/>
                    <a:gd name="T40" fmla="*/ 25 w 80"/>
                    <a:gd name="T41" fmla="*/ 40 h 80"/>
                    <a:gd name="T42" fmla="*/ 34 w 80"/>
                    <a:gd name="T43" fmla="*/ 40 h 80"/>
                    <a:gd name="T44" fmla="*/ 23 w 80"/>
                    <a:gd name="T45" fmla="*/ 19 h 80"/>
                    <a:gd name="T46" fmla="*/ 30 w 80"/>
                    <a:gd name="T47" fmla="*/ 19 h 80"/>
                    <a:gd name="T48" fmla="*/ 38 w 80"/>
                    <a:gd name="T49" fmla="*/ 35 h 80"/>
                    <a:gd name="T50" fmla="*/ 40 w 80"/>
                    <a:gd name="T51" fmla="*/ 38 h 80"/>
                    <a:gd name="T52" fmla="*/ 42 w 80"/>
                    <a:gd name="T53" fmla="*/ 34 h 80"/>
                    <a:gd name="T54" fmla="*/ 50 w 80"/>
                    <a:gd name="T55" fmla="*/ 19 h 80"/>
                    <a:gd name="T56" fmla="*/ 57 w 80"/>
                    <a:gd name="T57" fmla="*/ 19 h 80"/>
                    <a:gd name="T58" fmla="*/ 46 w 80"/>
                    <a:gd name="T59" fmla="*/ 40 h 80"/>
                    <a:gd name="T60" fmla="*/ 55 w 80"/>
                    <a:gd name="T61"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55" y="40"/>
                      </a:moveTo>
                      <a:cubicBezTo>
                        <a:pt x="55" y="46"/>
                        <a:pt x="55" y="46"/>
                        <a:pt x="55" y="46"/>
                      </a:cubicBezTo>
                      <a:cubicBezTo>
                        <a:pt x="43" y="46"/>
                        <a:pt x="43" y="46"/>
                        <a:pt x="43" y="46"/>
                      </a:cubicBezTo>
                      <a:cubicBezTo>
                        <a:pt x="43" y="49"/>
                        <a:pt x="43" y="49"/>
                        <a:pt x="43" y="49"/>
                      </a:cubicBezTo>
                      <a:cubicBezTo>
                        <a:pt x="55" y="49"/>
                        <a:pt x="55" y="49"/>
                        <a:pt x="55" y="49"/>
                      </a:cubicBezTo>
                      <a:cubicBezTo>
                        <a:pt x="55" y="55"/>
                        <a:pt x="55" y="55"/>
                        <a:pt x="55" y="55"/>
                      </a:cubicBezTo>
                      <a:cubicBezTo>
                        <a:pt x="43" y="55"/>
                        <a:pt x="43" y="55"/>
                        <a:pt x="43" y="55"/>
                      </a:cubicBezTo>
                      <a:cubicBezTo>
                        <a:pt x="43" y="64"/>
                        <a:pt x="43" y="64"/>
                        <a:pt x="43" y="64"/>
                      </a:cubicBezTo>
                      <a:cubicBezTo>
                        <a:pt x="37" y="64"/>
                        <a:pt x="37" y="64"/>
                        <a:pt x="37" y="64"/>
                      </a:cubicBezTo>
                      <a:cubicBezTo>
                        <a:pt x="37" y="55"/>
                        <a:pt x="37" y="55"/>
                        <a:pt x="37" y="55"/>
                      </a:cubicBezTo>
                      <a:cubicBezTo>
                        <a:pt x="25" y="55"/>
                        <a:pt x="25" y="55"/>
                        <a:pt x="25" y="55"/>
                      </a:cubicBezTo>
                      <a:cubicBezTo>
                        <a:pt x="25" y="49"/>
                        <a:pt x="25" y="49"/>
                        <a:pt x="25" y="49"/>
                      </a:cubicBezTo>
                      <a:cubicBezTo>
                        <a:pt x="37" y="49"/>
                        <a:pt x="37" y="49"/>
                        <a:pt x="37" y="49"/>
                      </a:cubicBezTo>
                      <a:cubicBezTo>
                        <a:pt x="37" y="46"/>
                        <a:pt x="37" y="46"/>
                        <a:pt x="37" y="46"/>
                      </a:cubicBezTo>
                      <a:cubicBezTo>
                        <a:pt x="25" y="46"/>
                        <a:pt x="25" y="46"/>
                        <a:pt x="25" y="46"/>
                      </a:cubicBezTo>
                      <a:cubicBezTo>
                        <a:pt x="25" y="40"/>
                        <a:pt x="25" y="40"/>
                        <a:pt x="25" y="40"/>
                      </a:cubicBezTo>
                      <a:cubicBezTo>
                        <a:pt x="34" y="40"/>
                        <a:pt x="34" y="40"/>
                        <a:pt x="34" y="40"/>
                      </a:cubicBezTo>
                      <a:cubicBezTo>
                        <a:pt x="23" y="19"/>
                        <a:pt x="23" y="19"/>
                        <a:pt x="23" y="19"/>
                      </a:cubicBezTo>
                      <a:cubicBezTo>
                        <a:pt x="30" y="19"/>
                        <a:pt x="30" y="19"/>
                        <a:pt x="30" y="19"/>
                      </a:cubicBezTo>
                      <a:cubicBezTo>
                        <a:pt x="38" y="35"/>
                        <a:pt x="38" y="35"/>
                        <a:pt x="38" y="35"/>
                      </a:cubicBezTo>
                      <a:cubicBezTo>
                        <a:pt x="39" y="36"/>
                        <a:pt x="39" y="37"/>
                        <a:pt x="40" y="38"/>
                      </a:cubicBezTo>
                      <a:cubicBezTo>
                        <a:pt x="40" y="37"/>
                        <a:pt x="41" y="36"/>
                        <a:pt x="42" y="34"/>
                      </a:cubicBezTo>
                      <a:cubicBezTo>
                        <a:pt x="50" y="19"/>
                        <a:pt x="50" y="19"/>
                        <a:pt x="50" y="19"/>
                      </a:cubicBezTo>
                      <a:cubicBezTo>
                        <a:pt x="57" y="19"/>
                        <a:pt x="57" y="19"/>
                        <a:pt x="57" y="19"/>
                      </a:cubicBezTo>
                      <a:cubicBezTo>
                        <a:pt x="46" y="40"/>
                        <a:pt x="46" y="40"/>
                        <a:pt x="46" y="40"/>
                      </a:cubicBezTo>
                      <a:lnTo>
                        <a:pt x="55"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p:nvPr/>
        </p:nvSpPr>
        <p:spPr>
          <a:xfrm>
            <a:off x="841002" y="35196"/>
            <a:ext cx="6552730" cy="441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rgbClr val="2C3637"/>
                </a:solidFill>
                <a:latin typeface="微软雅黑" panose="020B0503020204020204" pitchFamily="34" charset="-122"/>
                <a:ea typeface="微软雅黑" panose="020B0503020204020204" pitchFamily="34" charset="-122"/>
              </a:rPr>
              <a:t>TECHNICAL  ADVANTAGE</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90049" y="80628"/>
            <a:ext cx="288032" cy="288032"/>
            <a:chOff x="624979" y="908720"/>
            <a:chExt cx="288032" cy="288032"/>
          </a:xfrm>
        </p:grpSpPr>
        <p:cxnSp>
          <p:nvCxnSpPr>
            <p:cNvPr id="4" name="直接连接符 3"/>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pic>
        <p:nvPicPr>
          <p:cNvPr id="7" name="图片 6"/>
          <p:cNvPicPr>
            <a:picLocks noChangeAspect="1"/>
          </p:cNvPicPr>
          <p:nvPr/>
        </p:nvPicPr>
        <p:blipFill>
          <a:blip r:embed="rId1" cstate="print"/>
          <a:stretch>
            <a:fillRect/>
          </a:stretch>
        </p:blipFill>
        <p:spPr>
          <a:xfrm>
            <a:off x="10026677" y="0"/>
            <a:ext cx="2168498" cy="536001"/>
          </a:xfrm>
          <a:prstGeom prst="rect">
            <a:avLst/>
          </a:prstGeom>
        </p:spPr>
      </p:pic>
      <p:cxnSp>
        <p:nvCxnSpPr>
          <p:cNvPr id="8" name="直接连接符 7"/>
          <p:cNvCxnSpPr/>
          <p:nvPr/>
        </p:nvCxnSpPr>
        <p:spPr>
          <a:xfrm>
            <a:off x="0" y="571480"/>
            <a:ext cx="12172186" cy="1588"/>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776692" y="1040420"/>
            <a:ext cx="9646972" cy="2389505"/>
          </a:xfrm>
          <a:prstGeom prst="rect">
            <a:avLst/>
          </a:prstGeom>
        </p:spPr>
        <p:txBody>
          <a:bodyPr wrap="square">
            <a:spAutoFit/>
          </a:bodyPr>
          <a:lstStyle/>
          <a:p>
            <a:pPr lvl="1" algn="ctr">
              <a:lnSpc>
                <a:spcPts val="3200"/>
              </a:lnSpc>
            </a:pPr>
            <a:endParaRPr lang="en-US" altLang="zh-CN" sz="2800" dirty="0">
              <a:sym typeface="Arial" panose="020B0604020202020204" pitchFamily="34" charset="0"/>
            </a:endParaRPr>
          </a:p>
          <a:p>
            <a:pPr lvl="1" indent="0" algn="ctr" fontAlgn="auto">
              <a:lnSpc>
                <a:spcPct val="150000"/>
              </a:lnSpc>
            </a:pPr>
            <a:r>
              <a:rPr lang="en-US" altLang="zh-CN" sz="3200" dirty="0" err="1">
                <a:latin typeface="微软雅黑" panose="020B0503020204020204" pitchFamily="34" charset="-122"/>
                <a:ea typeface="微软雅黑" panose="020B0503020204020204" pitchFamily="34" charset="-122"/>
                <a:sym typeface="Arial" panose="020B0604020202020204" pitchFamily="34" charset="0"/>
              </a:rPr>
              <a:t>Tantech</a:t>
            </a:r>
            <a:r>
              <a:rPr lang="en-US" altLang="zh-CN" sz="3200" dirty="0">
                <a:latin typeface="微软雅黑" panose="020B0503020204020204" pitchFamily="34" charset="-122"/>
                <a:ea typeface="微软雅黑" panose="020B0503020204020204" pitchFamily="34" charset="-122"/>
                <a:sym typeface="Arial" panose="020B0604020202020204" pitchFamily="34" charset="0"/>
              </a:rPr>
              <a:t> owns 137 registered trademarks and numerous patents</a:t>
            </a:r>
            <a:endParaRPr lang="en-US" altLang="zh-CN" sz="3200" dirty="0">
              <a:latin typeface="微软雅黑" panose="020B0503020204020204" pitchFamily="34" charset="-122"/>
              <a:ea typeface="微软雅黑" panose="020B0503020204020204" pitchFamily="34" charset="-122"/>
              <a:sym typeface="Arial" panose="020B0604020202020204" pitchFamily="34" charset="0"/>
            </a:endParaRPr>
          </a:p>
          <a:p>
            <a:pPr lvl="1" algn="ctr">
              <a:lnSpc>
                <a:spcPts val="3200"/>
              </a:lnSpc>
            </a:pPr>
            <a:endParaRPr lang="en-US" altLang="zh-CN" sz="3200" dirty="0">
              <a:latin typeface="黑体" panose="02010609060101010101" pitchFamily="49" charset="-122"/>
              <a:ea typeface="黑体" panose="02010609060101010101" pitchFamily="49" charset="-122"/>
              <a:sym typeface="Arial" panose="020B0604020202020204" pitchFamily="34" charset="0"/>
            </a:endParaRPr>
          </a:p>
        </p:txBody>
      </p:sp>
      <p:pic>
        <p:nvPicPr>
          <p:cNvPr id="11" name="图片 10"/>
          <p:cNvPicPr>
            <a:picLocks noChangeAspect="1"/>
          </p:cNvPicPr>
          <p:nvPr/>
        </p:nvPicPr>
        <p:blipFill>
          <a:blip r:embed="rId2"/>
          <a:stretch>
            <a:fillRect/>
          </a:stretch>
        </p:blipFill>
        <p:spPr>
          <a:xfrm>
            <a:off x="591854" y="3059656"/>
            <a:ext cx="11011466" cy="245757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p:nvPr/>
        </p:nvSpPr>
        <p:spPr>
          <a:xfrm>
            <a:off x="841636" y="84227"/>
            <a:ext cx="8208908"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latin typeface="微软雅黑" panose="020B0503020204020204" pitchFamily="34" charset="-122"/>
                <a:ea typeface="微软雅黑" panose="020B0503020204020204" pitchFamily="34" charset="-122"/>
              </a:rPr>
              <a:t>CERTIFICATION AND HONOR</a:t>
            </a:r>
            <a:endParaRPr lang="zh-CN" altLang="en-US" sz="1600" b="1"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490049" y="80628"/>
            <a:ext cx="288032" cy="288032"/>
            <a:chOff x="624979" y="908720"/>
            <a:chExt cx="288032" cy="288032"/>
          </a:xfrm>
        </p:grpSpPr>
        <p:cxnSp>
          <p:nvCxnSpPr>
            <p:cNvPr id="4" name="直接连接符 3"/>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cxnSp>
        <p:nvCxnSpPr>
          <p:cNvPr id="7" name="直接连接符 6"/>
          <p:cNvCxnSpPr/>
          <p:nvPr/>
        </p:nvCxnSpPr>
        <p:spPr>
          <a:xfrm flipV="1">
            <a:off x="22988" y="571480"/>
            <a:ext cx="12218267" cy="2337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10" name="object 9"/>
          <p:cNvSpPr/>
          <p:nvPr/>
        </p:nvSpPr>
        <p:spPr>
          <a:xfrm>
            <a:off x="7038340" y="1911350"/>
            <a:ext cx="3916680" cy="3582035"/>
          </a:xfrm>
          <a:prstGeom prst="rect">
            <a:avLst/>
          </a:prstGeom>
          <a:blipFill>
            <a:blip r:embed="rId1" cstate="print"/>
            <a:stretch>
              <a:fillRect/>
            </a:stretch>
          </a:blipFill>
        </p:spPr>
        <p:txBody>
          <a:bodyPr wrap="square" lIns="0" tIns="0" rIns="0" bIns="0" rtlCol="0"/>
          <a:lstStyle/>
          <a:p/>
        </p:txBody>
      </p:sp>
      <p:sp>
        <p:nvSpPr>
          <p:cNvPr id="9" name="文本框 8"/>
          <p:cNvSpPr txBox="1"/>
          <p:nvPr/>
        </p:nvSpPr>
        <p:spPr>
          <a:xfrm>
            <a:off x="46483" y="909037"/>
            <a:ext cx="12195175" cy="583565"/>
          </a:xfrm>
          <a:prstGeom prst="rect">
            <a:avLst/>
          </a:prstGeom>
          <a:noFill/>
        </p:spPr>
        <p:txBody>
          <a:bodyPr wrap="square" rtlCol="0">
            <a:spAutoFit/>
          </a:bodyPr>
          <a:lstStyle/>
          <a:p>
            <a:pPr algn="ctr"/>
            <a:r>
              <a:rPr lang="en-US" altLang="zh-CN" sz="3200" dirty="0" err="1">
                <a:latin typeface="微软雅黑" panose="020B0503020204020204" pitchFamily="34" charset="-122"/>
                <a:ea typeface="微软雅黑" panose="020B0503020204020204" pitchFamily="34" charset="-122"/>
              </a:rPr>
              <a:t>Tantech</a:t>
            </a:r>
            <a:r>
              <a:rPr lang="en-US" altLang="zh-CN" sz="3200" dirty="0">
                <a:latin typeface="微软雅黑" panose="020B0503020204020204" pitchFamily="34" charset="-122"/>
                <a:ea typeface="微软雅黑" panose="020B0503020204020204" pitchFamily="34" charset="-122"/>
              </a:rPr>
              <a:t> is a national high-tech company</a:t>
            </a:r>
            <a:endParaRPr lang="en-US" altLang="zh-CN" sz="3200" dirty="0">
              <a:latin typeface="微软雅黑" panose="020B0503020204020204" pitchFamily="34" charset="-122"/>
              <a:ea typeface="微软雅黑" panose="020B0503020204020204" pitchFamily="34" charset="-122"/>
            </a:endParaRPr>
          </a:p>
        </p:txBody>
      </p:sp>
      <p:pic>
        <p:nvPicPr>
          <p:cNvPr id="17" name="图片 11" descr="2013高新技术企业"/>
          <p:cNvPicPr>
            <a:picLocks noChangeAspect="1" noChangeArrowheads="1"/>
          </p:cNvPicPr>
          <p:nvPr/>
        </p:nvPicPr>
        <p:blipFill>
          <a:blip r:embed="rId2" cstate="print"/>
          <a:srcRect/>
          <a:stretch>
            <a:fillRect/>
          </a:stretch>
        </p:blipFill>
        <p:spPr bwMode="auto">
          <a:xfrm>
            <a:off x="776605" y="1911350"/>
            <a:ext cx="5755005" cy="3610610"/>
          </a:xfrm>
          <a:prstGeom prst="rect">
            <a:avLst/>
          </a:prstGeom>
          <a:noFill/>
          <a:ln w="9525">
            <a:noFill/>
            <a:miter lim="800000"/>
            <a:headEnd/>
            <a:tailEnd/>
          </a:ln>
        </p:spPr>
      </p:pic>
      <p:pic>
        <p:nvPicPr>
          <p:cNvPr id="14" name="Picture 2" descr="C:\Users\Administrator.USER-20170314IO\Desktop\集团PPT\TANTECH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0075" y="80628"/>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p:nvPr/>
        </p:nvSpPr>
        <p:spPr>
          <a:xfrm>
            <a:off x="841001" y="35332"/>
            <a:ext cx="8208908"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latin typeface="微软雅黑" panose="020B0503020204020204" pitchFamily="34" charset="-122"/>
                <a:ea typeface="微软雅黑" panose="020B0503020204020204" pitchFamily="34" charset="-122"/>
              </a:rPr>
              <a:t>CERTIFICATION AND HONOR</a:t>
            </a:r>
            <a:endParaRPr lang="zh-CN" altLang="en-US" sz="1600" b="1"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490049" y="80628"/>
            <a:ext cx="288032" cy="288032"/>
            <a:chOff x="624979" y="908720"/>
            <a:chExt cx="288032" cy="288032"/>
          </a:xfrm>
        </p:grpSpPr>
        <p:cxnSp>
          <p:nvCxnSpPr>
            <p:cNvPr id="4" name="直接连接符 3"/>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cxnSp>
        <p:nvCxnSpPr>
          <p:cNvPr id="7" name="直接连接符 6"/>
          <p:cNvCxnSpPr/>
          <p:nvPr/>
        </p:nvCxnSpPr>
        <p:spPr>
          <a:xfrm flipV="1">
            <a:off x="22988" y="571480"/>
            <a:ext cx="12218267" cy="2337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87350" y="2501265"/>
            <a:ext cx="4162425" cy="2061210"/>
          </a:xfrm>
          <a:prstGeom prst="rect">
            <a:avLst/>
          </a:prstGeom>
          <a:noFill/>
        </p:spPr>
        <p:txBody>
          <a:bodyPr wrap="square" rtlCol="0">
            <a:spAutoFit/>
          </a:bodyPr>
          <a:lstStyle/>
          <a:p>
            <a:pPr algn="ctr"/>
            <a:r>
              <a:rPr lang="en-US" altLang="zh-CN" sz="3200" dirty="0" err="1">
                <a:latin typeface="微软雅黑" panose="020B0503020204020204" pitchFamily="34" charset="-122"/>
                <a:ea typeface="微软雅黑" panose="020B0503020204020204" pitchFamily="34" charset="-122"/>
              </a:rPr>
              <a:t>Tantech</a:t>
            </a:r>
            <a:r>
              <a:rPr lang="en-US" altLang="zh-CN" sz="3200" dirty="0">
                <a:latin typeface="微软雅黑" panose="020B0503020204020204" pitchFamily="34" charset="-122"/>
                <a:ea typeface="微软雅黑" panose="020B0503020204020204" pitchFamily="34" charset="-122"/>
              </a:rPr>
              <a:t> won the National Prize for Progress in Science and Technology</a:t>
            </a:r>
            <a:endParaRPr lang="en-US" altLang="zh-CN" sz="3200" dirty="0">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46015" y="1052830"/>
            <a:ext cx="6873875" cy="4957445"/>
          </a:xfrm>
          <a:prstGeom prst="rect">
            <a:avLst/>
          </a:prstGeom>
        </p:spPr>
      </p:pic>
      <p:pic>
        <p:nvPicPr>
          <p:cNvPr id="14" name="Picture 2" descr="C:\Users\Administrator.USER-20170314IO\Desktop\集团PPT\TANTECH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0075" y="80628"/>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4"/>
          <p:cNvSpPr txBox="1"/>
          <p:nvPr/>
        </p:nvSpPr>
        <p:spPr>
          <a:xfrm>
            <a:off x="1018948" y="3561962"/>
            <a:ext cx="4596011" cy="8031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zh-CN" sz="2000" b="1" dirty="0">
              <a:solidFill>
                <a:srgbClr val="2C3637"/>
              </a:solidFill>
              <a:latin typeface="微软雅黑" panose="020B0503020204020204" pitchFamily="34" charset="-122"/>
              <a:ea typeface="微软雅黑" panose="020B0503020204020204" pitchFamily="34" charset="-122"/>
            </a:endParaRPr>
          </a:p>
        </p:txBody>
      </p:sp>
      <p:sp>
        <p:nvSpPr>
          <p:cNvPr id="9" name="前言"/>
          <p:cNvSpPr>
            <a:spLocks noChangeArrowheads="1"/>
          </p:cNvSpPr>
          <p:nvPr/>
        </p:nvSpPr>
        <p:spPr bwMode="auto">
          <a:xfrm>
            <a:off x="1196975" y="2510790"/>
            <a:ext cx="6913880" cy="135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2" tIns="60956" rIns="121912" bIns="6095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spcBef>
                <a:spcPct val="0"/>
              </a:spcBef>
              <a:buNone/>
            </a:pPr>
            <a:r>
              <a:rPr lang="en-US" altLang="zh-CN" sz="8000" b="1" dirty="0">
                <a:solidFill>
                  <a:srgbClr val="C00000"/>
                </a:solidFill>
                <a:latin typeface="Impact MT Std" pitchFamily="34" charset="0"/>
              </a:rPr>
              <a:t>THANK YOU</a:t>
            </a:r>
            <a:r>
              <a:rPr lang="en-US" altLang="zh-CN" sz="2800" b="1" dirty="0">
                <a:solidFill>
                  <a:srgbClr val="C00000"/>
                </a:solidFill>
                <a:latin typeface="Impact MT Std" pitchFamily="34" charset="0"/>
              </a:rPr>
              <a:t> </a:t>
            </a:r>
            <a:endParaRPr lang="zh-CN" altLang="en-US" sz="2935" dirty="0">
              <a:solidFill>
                <a:srgbClr val="C00000"/>
              </a:solidFill>
              <a:latin typeface="Impact MT Std" pitchFamily="34" charset="0"/>
              <a:sym typeface="Impact" panose="020B0806030902050204" pitchFamily="34" charset="0"/>
            </a:endParaRPr>
          </a:p>
        </p:txBody>
      </p:sp>
      <p:sp>
        <p:nvSpPr>
          <p:cNvPr id="14" name="Rectangle 5"/>
          <p:cNvSpPr>
            <a:spLocks noChangeArrowheads="1"/>
          </p:cNvSpPr>
          <p:nvPr/>
        </p:nvSpPr>
        <p:spPr bwMode="auto">
          <a:xfrm>
            <a:off x="1" y="6781711"/>
            <a:ext cx="12218266" cy="81520"/>
          </a:xfrm>
          <a:prstGeom prst="rect">
            <a:avLst/>
          </a:prstGeom>
          <a:solidFill>
            <a:srgbClr val="C00000"/>
          </a:solidFill>
          <a:ln>
            <a:noFill/>
          </a:ln>
        </p:spPr>
        <p:txBody>
          <a:bodyPr vert="horz" wrap="square" lIns="91440" tIns="45720" rIns="91440" bIns="45720" numCol="1" anchor="t" anchorCtr="0" compatLnSpc="1"/>
          <a:lstStyle/>
          <a:p>
            <a:endParaRPr lang="zh-CN" altLang="en-US"/>
          </a:p>
        </p:txBody>
      </p:sp>
      <p:pic>
        <p:nvPicPr>
          <p:cNvPr id="26" name="图片 2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80390" y="1666025"/>
            <a:ext cx="6316980" cy="5168265"/>
          </a:xfrm>
          <a:prstGeom prst="rect">
            <a:avLst/>
          </a:prstGeom>
        </p:spPr>
      </p:pic>
      <p:pic>
        <p:nvPicPr>
          <p:cNvPr id="10" name="Picture 2" descr="C:\Users\Administrator.USER-20170314IO\Desktop\集团PPT\TANTECH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0075" y="80628"/>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5"/>
          <p:cNvSpPr>
            <a:spLocks noChangeArrowheads="1"/>
          </p:cNvSpPr>
          <p:nvPr/>
        </p:nvSpPr>
        <p:spPr bwMode="auto">
          <a:xfrm>
            <a:off x="1" y="6781711"/>
            <a:ext cx="12218266" cy="81520"/>
          </a:xfrm>
          <a:prstGeom prst="rect">
            <a:avLst/>
          </a:prstGeom>
          <a:solidFill>
            <a:srgbClr val="C00000"/>
          </a:solidFill>
          <a:ln>
            <a:noFill/>
          </a:ln>
        </p:spPr>
        <p:txBody>
          <a:bodyPr vert="horz" wrap="square" lIns="91440" tIns="45720" rIns="91440" bIns="45720" numCol="1" anchor="t" anchorCtr="0" compatLnSpc="1"/>
          <a:lstStyle/>
          <a:p>
            <a:endParaRPr lang="zh-CN" altLang="en-US"/>
          </a:p>
        </p:txBody>
      </p:sp>
      <p:sp>
        <p:nvSpPr>
          <p:cNvPr id="30" name="矩形 1"/>
          <p:cNvSpPr/>
          <p:nvPr/>
        </p:nvSpPr>
        <p:spPr>
          <a:xfrm>
            <a:off x="-1" y="2204864"/>
            <a:ext cx="1717289" cy="2098281"/>
          </a:xfrm>
          <a:custGeom>
            <a:avLst/>
            <a:gdLst>
              <a:gd name="connsiteX0" fmla="*/ 0 w 1705100"/>
              <a:gd name="connsiteY0" fmla="*/ 0 h 2088232"/>
              <a:gd name="connsiteX1" fmla="*/ 1705100 w 1705100"/>
              <a:gd name="connsiteY1" fmla="*/ 0 h 2088232"/>
              <a:gd name="connsiteX2" fmla="*/ 1705100 w 1705100"/>
              <a:gd name="connsiteY2" fmla="*/ 2088232 h 2088232"/>
              <a:gd name="connsiteX3" fmla="*/ 0 w 1705100"/>
              <a:gd name="connsiteY3" fmla="*/ 2088232 h 2088232"/>
              <a:gd name="connsiteX4" fmla="*/ 0 w 1705100"/>
              <a:gd name="connsiteY4" fmla="*/ 0 h 2088232"/>
              <a:gd name="connsiteX0-1" fmla="*/ 0 w 1705100"/>
              <a:gd name="connsiteY0-2" fmla="*/ 0 h 2088232"/>
              <a:gd name="connsiteX1-3" fmla="*/ 1705100 w 1705100"/>
              <a:gd name="connsiteY1-4" fmla="*/ 0 h 2088232"/>
              <a:gd name="connsiteX2-5" fmla="*/ 922602 w 1705100"/>
              <a:gd name="connsiteY2-6" fmla="*/ 1013988 h 2088232"/>
              <a:gd name="connsiteX3-7" fmla="*/ 1705100 w 1705100"/>
              <a:gd name="connsiteY3-8" fmla="*/ 2088232 h 2088232"/>
              <a:gd name="connsiteX4-9" fmla="*/ 0 w 1705100"/>
              <a:gd name="connsiteY4-10" fmla="*/ 2088232 h 2088232"/>
              <a:gd name="connsiteX5" fmla="*/ 0 w 1705100"/>
              <a:gd name="connsiteY5" fmla="*/ 0 h 2088232"/>
              <a:gd name="connsiteX0-11" fmla="*/ 0 w 1705100"/>
              <a:gd name="connsiteY0-12" fmla="*/ 0 h 2088232"/>
              <a:gd name="connsiteX1-13" fmla="*/ 1705100 w 1705100"/>
              <a:gd name="connsiteY1-14" fmla="*/ 0 h 2088232"/>
              <a:gd name="connsiteX2-15" fmla="*/ 1090721 w 1705100"/>
              <a:gd name="connsiteY2-16" fmla="*/ 1075495 h 2088232"/>
              <a:gd name="connsiteX3-17" fmla="*/ 1705100 w 1705100"/>
              <a:gd name="connsiteY3-18" fmla="*/ 2088232 h 2088232"/>
              <a:gd name="connsiteX4-19" fmla="*/ 0 w 1705100"/>
              <a:gd name="connsiteY4-20" fmla="*/ 2088232 h 2088232"/>
              <a:gd name="connsiteX5-21" fmla="*/ 0 w 1705100"/>
              <a:gd name="connsiteY5-22" fmla="*/ 0 h 2088232"/>
              <a:gd name="connsiteX0-23" fmla="*/ 0 w 1705100"/>
              <a:gd name="connsiteY0-24" fmla="*/ 0 h 2088232"/>
              <a:gd name="connsiteX1-25" fmla="*/ 1705100 w 1705100"/>
              <a:gd name="connsiteY1-26" fmla="*/ 0 h 2088232"/>
              <a:gd name="connsiteX2-27" fmla="*/ 1090721 w 1705100"/>
              <a:gd name="connsiteY2-28" fmla="*/ 1075495 h 2088232"/>
              <a:gd name="connsiteX3-29" fmla="*/ 1705100 w 1705100"/>
              <a:gd name="connsiteY3-30" fmla="*/ 2088232 h 2088232"/>
              <a:gd name="connsiteX4-31" fmla="*/ 0 w 1705100"/>
              <a:gd name="connsiteY4-32" fmla="*/ 2088232 h 2088232"/>
              <a:gd name="connsiteX5-33" fmla="*/ 0 w 1705100"/>
              <a:gd name="connsiteY5-34" fmla="*/ 0 h 2088232"/>
              <a:gd name="connsiteX0-35" fmla="*/ 0 w 1705100"/>
              <a:gd name="connsiteY0-36" fmla="*/ 0 h 2088232"/>
              <a:gd name="connsiteX1-37" fmla="*/ 1705100 w 1705100"/>
              <a:gd name="connsiteY1-38" fmla="*/ 0 h 2088232"/>
              <a:gd name="connsiteX2-39" fmla="*/ 1090721 w 1705100"/>
              <a:gd name="connsiteY2-40" fmla="*/ 1075495 h 2088232"/>
              <a:gd name="connsiteX3-41" fmla="*/ 1705100 w 1705100"/>
              <a:gd name="connsiteY3-42" fmla="*/ 2088232 h 2088232"/>
              <a:gd name="connsiteX4-43" fmla="*/ 0 w 1705100"/>
              <a:gd name="connsiteY4-44" fmla="*/ 2088232 h 2088232"/>
              <a:gd name="connsiteX5-45" fmla="*/ 0 w 1705100"/>
              <a:gd name="connsiteY5-46" fmla="*/ 0 h 2088232"/>
              <a:gd name="connsiteX0-47" fmla="*/ 0 w 1705100"/>
              <a:gd name="connsiteY0-48" fmla="*/ 0 h 2088232"/>
              <a:gd name="connsiteX1-49" fmla="*/ 1705100 w 1705100"/>
              <a:gd name="connsiteY1-50" fmla="*/ 0 h 2088232"/>
              <a:gd name="connsiteX2-51" fmla="*/ 1090721 w 1705100"/>
              <a:gd name="connsiteY2-52" fmla="*/ 1075495 h 2088232"/>
              <a:gd name="connsiteX3-53" fmla="*/ 1705100 w 1705100"/>
              <a:gd name="connsiteY3-54" fmla="*/ 2088232 h 2088232"/>
              <a:gd name="connsiteX4-55" fmla="*/ 0 w 1705100"/>
              <a:gd name="connsiteY4-56" fmla="*/ 2088232 h 2088232"/>
              <a:gd name="connsiteX5-57" fmla="*/ 0 w 1705100"/>
              <a:gd name="connsiteY5-58" fmla="*/ 0 h 2088232"/>
              <a:gd name="connsiteX0-59" fmla="*/ 0 w 1705100"/>
              <a:gd name="connsiteY0-60" fmla="*/ 0 h 2088232"/>
              <a:gd name="connsiteX1-61" fmla="*/ 1705100 w 1705100"/>
              <a:gd name="connsiteY1-62" fmla="*/ 0 h 2088232"/>
              <a:gd name="connsiteX2-63" fmla="*/ 1090721 w 1705100"/>
              <a:gd name="connsiteY2-64" fmla="*/ 1075495 h 2088232"/>
              <a:gd name="connsiteX3-65" fmla="*/ 1705100 w 1705100"/>
              <a:gd name="connsiteY3-66" fmla="*/ 2088232 h 2088232"/>
              <a:gd name="connsiteX4-67" fmla="*/ 0 w 1705100"/>
              <a:gd name="connsiteY4-68" fmla="*/ 2088232 h 2088232"/>
              <a:gd name="connsiteX5-69" fmla="*/ 0 w 1705100"/>
              <a:gd name="connsiteY5-70" fmla="*/ 0 h 2088232"/>
              <a:gd name="connsiteX0-71" fmla="*/ 0 w 1705100"/>
              <a:gd name="connsiteY0-72" fmla="*/ 0 h 2088232"/>
              <a:gd name="connsiteX1-73" fmla="*/ 1705100 w 1705100"/>
              <a:gd name="connsiteY1-74" fmla="*/ 0 h 2088232"/>
              <a:gd name="connsiteX2-75" fmla="*/ 1090721 w 1705100"/>
              <a:gd name="connsiteY2-76" fmla="*/ 1075495 h 2088232"/>
              <a:gd name="connsiteX3-77" fmla="*/ 1705100 w 1705100"/>
              <a:gd name="connsiteY3-78" fmla="*/ 2088232 h 2088232"/>
              <a:gd name="connsiteX4-79" fmla="*/ 0 w 1705100"/>
              <a:gd name="connsiteY4-80" fmla="*/ 2088232 h 2088232"/>
              <a:gd name="connsiteX5-81" fmla="*/ 0 w 1705100"/>
              <a:gd name="connsiteY5-82" fmla="*/ 0 h 2088232"/>
              <a:gd name="connsiteX0-83" fmla="*/ 0 w 1705100"/>
              <a:gd name="connsiteY0-84" fmla="*/ 0 h 2088232"/>
              <a:gd name="connsiteX1-85" fmla="*/ 1705100 w 1705100"/>
              <a:gd name="connsiteY1-86" fmla="*/ 0 h 2088232"/>
              <a:gd name="connsiteX2-87" fmla="*/ 1090721 w 1705100"/>
              <a:gd name="connsiteY2-88" fmla="*/ 1075495 h 2088232"/>
              <a:gd name="connsiteX3-89" fmla="*/ 1705100 w 1705100"/>
              <a:gd name="connsiteY3-90" fmla="*/ 2088232 h 2088232"/>
              <a:gd name="connsiteX4-91" fmla="*/ 0 w 1705100"/>
              <a:gd name="connsiteY4-92" fmla="*/ 2088232 h 2088232"/>
              <a:gd name="connsiteX5-93" fmla="*/ 0 w 1705100"/>
              <a:gd name="connsiteY5-94" fmla="*/ 0 h 2088232"/>
              <a:gd name="connsiteX0-95" fmla="*/ 0 w 1705100"/>
              <a:gd name="connsiteY0-96" fmla="*/ 0 h 2088232"/>
              <a:gd name="connsiteX1-97" fmla="*/ 1705100 w 1705100"/>
              <a:gd name="connsiteY1-98" fmla="*/ 0 h 2088232"/>
              <a:gd name="connsiteX2-99" fmla="*/ 1090721 w 1705100"/>
              <a:gd name="connsiteY2-100" fmla="*/ 1075495 h 2088232"/>
              <a:gd name="connsiteX3-101" fmla="*/ 1705100 w 1705100"/>
              <a:gd name="connsiteY3-102" fmla="*/ 2088232 h 2088232"/>
              <a:gd name="connsiteX4-103" fmla="*/ 0 w 1705100"/>
              <a:gd name="connsiteY4-104" fmla="*/ 2088232 h 2088232"/>
              <a:gd name="connsiteX5-105" fmla="*/ 0 w 1705100"/>
              <a:gd name="connsiteY5-106" fmla="*/ 0 h 2088232"/>
              <a:gd name="connsiteX0-107" fmla="*/ 0 w 1705100"/>
              <a:gd name="connsiteY0-108" fmla="*/ 0 h 2088232"/>
              <a:gd name="connsiteX1-109" fmla="*/ 1705100 w 1705100"/>
              <a:gd name="connsiteY1-110" fmla="*/ 0 h 2088232"/>
              <a:gd name="connsiteX2-111" fmla="*/ 1705100 w 1705100"/>
              <a:gd name="connsiteY2-112" fmla="*/ 2088232 h 2088232"/>
              <a:gd name="connsiteX3-113" fmla="*/ 0 w 1705100"/>
              <a:gd name="connsiteY3-114" fmla="*/ 2088232 h 2088232"/>
              <a:gd name="connsiteX4-115" fmla="*/ 0 w 1705100"/>
              <a:gd name="connsiteY4-116" fmla="*/ 0 h 2088232"/>
              <a:gd name="connsiteX0-117" fmla="*/ 0 w 1739059"/>
              <a:gd name="connsiteY0-118" fmla="*/ 0 h 2088232"/>
              <a:gd name="connsiteX1-119" fmla="*/ 1705100 w 1739059"/>
              <a:gd name="connsiteY1-120" fmla="*/ 0 h 2088232"/>
              <a:gd name="connsiteX2-121" fmla="*/ 1705100 w 1739059"/>
              <a:gd name="connsiteY2-122" fmla="*/ 2088232 h 2088232"/>
              <a:gd name="connsiteX3-123" fmla="*/ 0 w 1739059"/>
              <a:gd name="connsiteY3-124" fmla="*/ 2088232 h 2088232"/>
              <a:gd name="connsiteX4-125" fmla="*/ 0 w 1739059"/>
              <a:gd name="connsiteY4-126" fmla="*/ 0 h 2088232"/>
              <a:gd name="connsiteX0-127" fmla="*/ 0 w 1705100"/>
              <a:gd name="connsiteY0-128" fmla="*/ 0 h 2088232"/>
              <a:gd name="connsiteX1-129" fmla="*/ 1705100 w 1705100"/>
              <a:gd name="connsiteY1-130" fmla="*/ 0 h 2088232"/>
              <a:gd name="connsiteX2-131" fmla="*/ 1705100 w 1705100"/>
              <a:gd name="connsiteY2-132" fmla="*/ 2088232 h 2088232"/>
              <a:gd name="connsiteX3-133" fmla="*/ 0 w 1705100"/>
              <a:gd name="connsiteY3-134" fmla="*/ 2088232 h 2088232"/>
              <a:gd name="connsiteX4-135" fmla="*/ 0 w 1705100"/>
              <a:gd name="connsiteY4-136" fmla="*/ 0 h 2088232"/>
              <a:gd name="connsiteX0-137" fmla="*/ 0 w 1705100"/>
              <a:gd name="connsiteY0-138" fmla="*/ 0 h 2088232"/>
              <a:gd name="connsiteX1-139" fmla="*/ 1705100 w 1705100"/>
              <a:gd name="connsiteY1-140" fmla="*/ 0 h 2088232"/>
              <a:gd name="connsiteX2-141" fmla="*/ 1705100 w 1705100"/>
              <a:gd name="connsiteY2-142" fmla="*/ 2088232 h 2088232"/>
              <a:gd name="connsiteX3-143" fmla="*/ 0 w 1705100"/>
              <a:gd name="connsiteY3-144" fmla="*/ 2088232 h 2088232"/>
              <a:gd name="connsiteX4-145" fmla="*/ 0 w 1705100"/>
              <a:gd name="connsiteY4-146" fmla="*/ 0 h 2088232"/>
              <a:gd name="connsiteX0-147" fmla="*/ 0 w 1705100"/>
              <a:gd name="connsiteY0-148" fmla="*/ 0 h 2088232"/>
              <a:gd name="connsiteX1-149" fmla="*/ 1705100 w 1705100"/>
              <a:gd name="connsiteY1-150" fmla="*/ 0 h 2088232"/>
              <a:gd name="connsiteX2-151" fmla="*/ 1705100 w 1705100"/>
              <a:gd name="connsiteY2-152" fmla="*/ 2088232 h 2088232"/>
              <a:gd name="connsiteX3-153" fmla="*/ 0 w 1705100"/>
              <a:gd name="connsiteY3-154" fmla="*/ 2088232 h 2088232"/>
              <a:gd name="connsiteX4-155" fmla="*/ 0 w 1705100"/>
              <a:gd name="connsiteY4-156" fmla="*/ 0 h 2088232"/>
              <a:gd name="connsiteX0-157" fmla="*/ 0 w 1746105"/>
              <a:gd name="connsiteY0-158" fmla="*/ 0 h 2088232"/>
              <a:gd name="connsiteX1-159" fmla="*/ 1746105 w 1746105"/>
              <a:gd name="connsiteY1-160" fmla="*/ 0 h 2088232"/>
              <a:gd name="connsiteX2-161" fmla="*/ 1705100 w 1746105"/>
              <a:gd name="connsiteY2-162" fmla="*/ 2088232 h 2088232"/>
              <a:gd name="connsiteX3-163" fmla="*/ 0 w 1746105"/>
              <a:gd name="connsiteY3-164" fmla="*/ 2088232 h 2088232"/>
              <a:gd name="connsiteX4-165" fmla="*/ 0 w 1746105"/>
              <a:gd name="connsiteY4-166" fmla="*/ 0 h 2088232"/>
              <a:gd name="connsiteX0-167" fmla="*/ 0 w 1746105"/>
              <a:gd name="connsiteY0-168" fmla="*/ 0 h 2088232"/>
              <a:gd name="connsiteX1-169" fmla="*/ 1746105 w 1746105"/>
              <a:gd name="connsiteY1-170" fmla="*/ 0 h 2088232"/>
              <a:gd name="connsiteX2-171" fmla="*/ 1705100 w 1746105"/>
              <a:gd name="connsiteY2-172" fmla="*/ 2088232 h 2088232"/>
              <a:gd name="connsiteX3-173" fmla="*/ 0 w 1746105"/>
              <a:gd name="connsiteY3-174" fmla="*/ 2088232 h 2088232"/>
              <a:gd name="connsiteX4-175" fmla="*/ 0 w 1746105"/>
              <a:gd name="connsiteY4-176" fmla="*/ 0 h 2088232"/>
              <a:gd name="connsiteX0-177" fmla="*/ 0 w 1746105"/>
              <a:gd name="connsiteY0-178" fmla="*/ 0 h 2088232"/>
              <a:gd name="connsiteX1-179" fmla="*/ 1746105 w 1746105"/>
              <a:gd name="connsiteY1-180" fmla="*/ 0 h 2088232"/>
              <a:gd name="connsiteX2-181" fmla="*/ 1705100 w 1746105"/>
              <a:gd name="connsiteY2-182" fmla="*/ 2088232 h 2088232"/>
              <a:gd name="connsiteX3-183" fmla="*/ 0 w 1746105"/>
              <a:gd name="connsiteY3-184" fmla="*/ 2088232 h 2088232"/>
              <a:gd name="connsiteX4-185" fmla="*/ 0 w 1746105"/>
              <a:gd name="connsiteY4-186" fmla="*/ 0 h 2088232"/>
              <a:gd name="connsiteX0-187" fmla="*/ 0 w 1762506"/>
              <a:gd name="connsiteY0-188" fmla="*/ 0 h 2088232"/>
              <a:gd name="connsiteX1-189" fmla="*/ 1746105 w 1762506"/>
              <a:gd name="connsiteY1-190" fmla="*/ 0 h 2088232"/>
              <a:gd name="connsiteX2-191" fmla="*/ 1762506 w 1762506"/>
              <a:gd name="connsiteY2-192" fmla="*/ 2088232 h 2088232"/>
              <a:gd name="connsiteX3-193" fmla="*/ 0 w 1762506"/>
              <a:gd name="connsiteY3-194" fmla="*/ 2088232 h 2088232"/>
              <a:gd name="connsiteX4-195" fmla="*/ 0 w 1762506"/>
              <a:gd name="connsiteY4-196" fmla="*/ 0 h 2088232"/>
              <a:gd name="connsiteX0-197" fmla="*/ 0 w 1762506"/>
              <a:gd name="connsiteY0-198" fmla="*/ 0 h 2088232"/>
              <a:gd name="connsiteX1-199" fmla="*/ 1746105 w 1762506"/>
              <a:gd name="connsiteY1-200" fmla="*/ 0 h 2088232"/>
              <a:gd name="connsiteX2-201" fmla="*/ 1762506 w 1762506"/>
              <a:gd name="connsiteY2-202" fmla="*/ 2088232 h 2088232"/>
              <a:gd name="connsiteX3-203" fmla="*/ 0 w 1762506"/>
              <a:gd name="connsiteY3-204" fmla="*/ 2088232 h 2088232"/>
              <a:gd name="connsiteX4-205" fmla="*/ 0 w 1762506"/>
              <a:gd name="connsiteY4-206" fmla="*/ 0 h 2088232"/>
              <a:gd name="connsiteX0-207" fmla="*/ 0 w 1762506"/>
              <a:gd name="connsiteY0-208" fmla="*/ 0 h 2088232"/>
              <a:gd name="connsiteX1-209" fmla="*/ 1746105 w 1762506"/>
              <a:gd name="connsiteY1-210" fmla="*/ 0 h 2088232"/>
              <a:gd name="connsiteX2-211" fmla="*/ 1762506 w 1762506"/>
              <a:gd name="connsiteY2-212" fmla="*/ 2088232 h 2088232"/>
              <a:gd name="connsiteX3-213" fmla="*/ 0 w 1762506"/>
              <a:gd name="connsiteY3-214" fmla="*/ 2088232 h 2088232"/>
              <a:gd name="connsiteX4-215" fmla="*/ 0 w 1762506"/>
              <a:gd name="connsiteY4-216" fmla="*/ 0 h 2088232"/>
              <a:gd name="connsiteX0-217" fmla="*/ 0 w 1762506"/>
              <a:gd name="connsiteY0-218" fmla="*/ 0 h 2088232"/>
              <a:gd name="connsiteX1-219" fmla="*/ 1746105 w 1762506"/>
              <a:gd name="connsiteY1-220" fmla="*/ 0 h 2088232"/>
              <a:gd name="connsiteX2-221" fmla="*/ 1762506 w 1762506"/>
              <a:gd name="connsiteY2-222" fmla="*/ 2088232 h 2088232"/>
              <a:gd name="connsiteX3-223" fmla="*/ 0 w 1762506"/>
              <a:gd name="connsiteY3-224" fmla="*/ 2088232 h 2088232"/>
              <a:gd name="connsiteX4-225" fmla="*/ 0 w 1762506"/>
              <a:gd name="connsiteY4-226" fmla="*/ 0 h 2088232"/>
              <a:gd name="connsiteX0-227" fmla="*/ 0 w 1762506"/>
              <a:gd name="connsiteY0-228" fmla="*/ 0 h 2088232"/>
              <a:gd name="connsiteX1-229" fmla="*/ 1746105 w 1762506"/>
              <a:gd name="connsiteY1-230" fmla="*/ 0 h 2088232"/>
              <a:gd name="connsiteX2-231" fmla="*/ 1762506 w 1762506"/>
              <a:gd name="connsiteY2-232" fmla="*/ 2088232 h 2088232"/>
              <a:gd name="connsiteX3-233" fmla="*/ 0 w 1762506"/>
              <a:gd name="connsiteY3-234" fmla="*/ 2088232 h 2088232"/>
              <a:gd name="connsiteX4-235" fmla="*/ 0 w 1762506"/>
              <a:gd name="connsiteY4-236" fmla="*/ 0 h 2088232"/>
              <a:gd name="connsiteX0-237" fmla="*/ 0 w 1762506"/>
              <a:gd name="connsiteY0-238" fmla="*/ 0 h 2088232"/>
              <a:gd name="connsiteX1-239" fmla="*/ 1746105 w 1762506"/>
              <a:gd name="connsiteY1-240" fmla="*/ 0 h 2088232"/>
              <a:gd name="connsiteX2-241" fmla="*/ 1762506 w 1762506"/>
              <a:gd name="connsiteY2-242" fmla="*/ 2088232 h 2088232"/>
              <a:gd name="connsiteX3-243" fmla="*/ 0 w 1762506"/>
              <a:gd name="connsiteY3-244" fmla="*/ 2088232 h 2088232"/>
              <a:gd name="connsiteX4-245" fmla="*/ 0 w 1762506"/>
              <a:gd name="connsiteY4-246" fmla="*/ 0 h 2088232"/>
              <a:gd name="connsiteX0-247" fmla="*/ 0 w 1762506"/>
              <a:gd name="connsiteY0-248" fmla="*/ 0 h 2088232"/>
              <a:gd name="connsiteX1-249" fmla="*/ 1746105 w 1762506"/>
              <a:gd name="connsiteY1-250" fmla="*/ 0 h 2088232"/>
              <a:gd name="connsiteX2-251" fmla="*/ 1762506 w 1762506"/>
              <a:gd name="connsiteY2-252" fmla="*/ 2088232 h 2088232"/>
              <a:gd name="connsiteX3-253" fmla="*/ 0 w 1762506"/>
              <a:gd name="connsiteY3-254" fmla="*/ 2088232 h 2088232"/>
              <a:gd name="connsiteX4-255" fmla="*/ 0 w 1762506"/>
              <a:gd name="connsiteY4-256" fmla="*/ 0 h 2088232"/>
              <a:gd name="connsiteX0-257" fmla="*/ 0 w 1762506"/>
              <a:gd name="connsiteY0-258" fmla="*/ 0 h 2088232"/>
              <a:gd name="connsiteX1-259" fmla="*/ 1746105 w 1762506"/>
              <a:gd name="connsiteY1-260" fmla="*/ 0 h 2088232"/>
              <a:gd name="connsiteX2-261" fmla="*/ 1762506 w 1762506"/>
              <a:gd name="connsiteY2-262" fmla="*/ 2088232 h 2088232"/>
              <a:gd name="connsiteX3-263" fmla="*/ 0 w 1762506"/>
              <a:gd name="connsiteY3-264" fmla="*/ 2088232 h 2088232"/>
              <a:gd name="connsiteX4-265" fmla="*/ 0 w 1762506"/>
              <a:gd name="connsiteY4-266" fmla="*/ 0 h 2088232"/>
              <a:gd name="connsiteX0-267" fmla="*/ 0 w 1762506"/>
              <a:gd name="connsiteY0-268" fmla="*/ 0 h 2088237"/>
              <a:gd name="connsiteX1-269" fmla="*/ 1746105 w 1762506"/>
              <a:gd name="connsiteY1-270" fmla="*/ 0 h 2088237"/>
              <a:gd name="connsiteX2-271" fmla="*/ 1762506 w 1762506"/>
              <a:gd name="connsiteY2-272" fmla="*/ 2088232 h 2088237"/>
              <a:gd name="connsiteX3-273" fmla="*/ 0 w 1762506"/>
              <a:gd name="connsiteY3-274" fmla="*/ 2088232 h 2088237"/>
              <a:gd name="connsiteX4-275" fmla="*/ 0 w 1762506"/>
              <a:gd name="connsiteY4-276" fmla="*/ 0 h 2088237"/>
              <a:gd name="connsiteX0-277" fmla="*/ 0 w 1762506"/>
              <a:gd name="connsiteY0-278" fmla="*/ 0 h 2088236"/>
              <a:gd name="connsiteX1-279" fmla="*/ 1746105 w 1762506"/>
              <a:gd name="connsiteY1-280" fmla="*/ 0 h 2088236"/>
              <a:gd name="connsiteX2-281" fmla="*/ 1762506 w 1762506"/>
              <a:gd name="connsiteY2-282" fmla="*/ 2088232 h 2088236"/>
              <a:gd name="connsiteX3-283" fmla="*/ 0 w 1762506"/>
              <a:gd name="connsiteY3-284" fmla="*/ 2088232 h 2088236"/>
              <a:gd name="connsiteX4-285" fmla="*/ 0 w 1762506"/>
              <a:gd name="connsiteY4-286" fmla="*/ 0 h 2088236"/>
              <a:gd name="connsiteX0-287" fmla="*/ 0 w 1762506"/>
              <a:gd name="connsiteY0-288" fmla="*/ 0 h 2088237"/>
              <a:gd name="connsiteX1-289" fmla="*/ 1746105 w 1762506"/>
              <a:gd name="connsiteY1-290" fmla="*/ 0 h 2088237"/>
              <a:gd name="connsiteX2-291" fmla="*/ 1762506 w 1762506"/>
              <a:gd name="connsiteY2-292" fmla="*/ 2088232 h 2088237"/>
              <a:gd name="connsiteX3-293" fmla="*/ 0 w 1762506"/>
              <a:gd name="connsiteY3-294" fmla="*/ 2088232 h 2088237"/>
              <a:gd name="connsiteX4-295" fmla="*/ 0 w 1762506"/>
              <a:gd name="connsiteY4-296" fmla="*/ 0 h 2088237"/>
              <a:gd name="connsiteX0-297" fmla="*/ 0 w 1762506"/>
              <a:gd name="connsiteY0-298" fmla="*/ 0 h 2088685"/>
              <a:gd name="connsiteX1-299" fmla="*/ 1746105 w 1762506"/>
              <a:gd name="connsiteY1-300" fmla="*/ 0 h 2088685"/>
              <a:gd name="connsiteX2-301" fmla="*/ 1762506 w 1762506"/>
              <a:gd name="connsiteY2-302" fmla="*/ 2088232 h 2088685"/>
              <a:gd name="connsiteX3-303" fmla="*/ 0 w 1762506"/>
              <a:gd name="connsiteY3-304" fmla="*/ 2088232 h 2088685"/>
              <a:gd name="connsiteX4-305" fmla="*/ 0 w 1762506"/>
              <a:gd name="connsiteY4-306" fmla="*/ 0 h 2088685"/>
              <a:gd name="connsiteX0-307" fmla="*/ 0 w 1762506"/>
              <a:gd name="connsiteY0-308" fmla="*/ 0 h 2088685"/>
              <a:gd name="connsiteX1-309" fmla="*/ 1690839 w 1762506"/>
              <a:gd name="connsiteY1-310" fmla="*/ 0 h 2088685"/>
              <a:gd name="connsiteX2-311" fmla="*/ 1762506 w 1762506"/>
              <a:gd name="connsiteY2-312" fmla="*/ 2088232 h 2088685"/>
              <a:gd name="connsiteX3-313" fmla="*/ 0 w 1762506"/>
              <a:gd name="connsiteY3-314" fmla="*/ 2088232 h 2088685"/>
              <a:gd name="connsiteX4-315" fmla="*/ 0 w 1762506"/>
              <a:gd name="connsiteY4-316" fmla="*/ 0 h 2088685"/>
              <a:gd name="connsiteX0-317" fmla="*/ 0 w 1762506"/>
              <a:gd name="connsiteY0-318" fmla="*/ 0 h 2088676"/>
              <a:gd name="connsiteX1-319" fmla="*/ 1690839 w 1762506"/>
              <a:gd name="connsiteY1-320" fmla="*/ 0 h 2088676"/>
              <a:gd name="connsiteX2-321" fmla="*/ 1762506 w 1762506"/>
              <a:gd name="connsiteY2-322" fmla="*/ 2088232 h 2088676"/>
              <a:gd name="connsiteX3-323" fmla="*/ 0 w 1762506"/>
              <a:gd name="connsiteY3-324" fmla="*/ 2088232 h 2088676"/>
              <a:gd name="connsiteX4-325" fmla="*/ 0 w 1762506"/>
              <a:gd name="connsiteY4-326" fmla="*/ 0 h 2088676"/>
              <a:gd name="connsiteX0-327" fmla="*/ 0 w 1762506"/>
              <a:gd name="connsiteY0-328" fmla="*/ 0 h 2088845"/>
              <a:gd name="connsiteX1-329" fmla="*/ 1690839 w 1762506"/>
              <a:gd name="connsiteY1-330" fmla="*/ 0 h 2088845"/>
              <a:gd name="connsiteX2-331" fmla="*/ 1762506 w 1762506"/>
              <a:gd name="connsiteY2-332" fmla="*/ 2088232 h 2088845"/>
              <a:gd name="connsiteX3-333" fmla="*/ 0 w 1762506"/>
              <a:gd name="connsiteY3-334" fmla="*/ 2088232 h 2088845"/>
              <a:gd name="connsiteX4-335" fmla="*/ 0 w 1762506"/>
              <a:gd name="connsiteY4-336" fmla="*/ 0 h 2088845"/>
              <a:gd name="connsiteX0-337" fmla="*/ 0 w 1717289"/>
              <a:gd name="connsiteY0-338" fmla="*/ 0 h 2098890"/>
              <a:gd name="connsiteX1-339" fmla="*/ 1690839 w 1717289"/>
              <a:gd name="connsiteY1-340" fmla="*/ 0 h 2098890"/>
              <a:gd name="connsiteX2-341" fmla="*/ 1717289 w 1717289"/>
              <a:gd name="connsiteY2-342" fmla="*/ 2098281 h 2098890"/>
              <a:gd name="connsiteX3-343" fmla="*/ 0 w 1717289"/>
              <a:gd name="connsiteY3-344" fmla="*/ 2088232 h 2098890"/>
              <a:gd name="connsiteX4-345" fmla="*/ 0 w 1717289"/>
              <a:gd name="connsiteY4-346" fmla="*/ 0 h 2098890"/>
              <a:gd name="connsiteX0-347" fmla="*/ 0 w 1717289"/>
              <a:gd name="connsiteY0-348" fmla="*/ 0 h 2098281"/>
              <a:gd name="connsiteX1-349" fmla="*/ 1690839 w 1717289"/>
              <a:gd name="connsiteY1-350" fmla="*/ 0 h 2098281"/>
              <a:gd name="connsiteX2-351" fmla="*/ 1717289 w 1717289"/>
              <a:gd name="connsiteY2-352" fmla="*/ 2098281 h 2098281"/>
              <a:gd name="connsiteX3-353" fmla="*/ 0 w 1717289"/>
              <a:gd name="connsiteY3-354" fmla="*/ 2088232 h 2098281"/>
              <a:gd name="connsiteX4-355" fmla="*/ 0 w 1717289"/>
              <a:gd name="connsiteY4-356" fmla="*/ 0 h 2098281"/>
              <a:gd name="connsiteX0-357" fmla="*/ 0 w 1717289"/>
              <a:gd name="connsiteY0-358" fmla="*/ 0 h 2098281"/>
              <a:gd name="connsiteX1-359" fmla="*/ 1690839 w 1717289"/>
              <a:gd name="connsiteY1-360" fmla="*/ 0 h 2098281"/>
              <a:gd name="connsiteX2-361" fmla="*/ 1717289 w 1717289"/>
              <a:gd name="connsiteY2-362" fmla="*/ 2098281 h 2098281"/>
              <a:gd name="connsiteX3-363" fmla="*/ 0 w 1717289"/>
              <a:gd name="connsiteY3-364" fmla="*/ 2088232 h 2098281"/>
              <a:gd name="connsiteX4-365" fmla="*/ 0 w 1717289"/>
              <a:gd name="connsiteY4-366" fmla="*/ 0 h 2098281"/>
              <a:gd name="connsiteX0-367" fmla="*/ 0 w 1717289"/>
              <a:gd name="connsiteY0-368" fmla="*/ 0 h 2098281"/>
              <a:gd name="connsiteX1-369" fmla="*/ 1690839 w 1717289"/>
              <a:gd name="connsiteY1-370" fmla="*/ 0 h 2098281"/>
              <a:gd name="connsiteX2-371" fmla="*/ 1717289 w 1717289"/>
              <a:gd name="connsiteY2-372" fmla="*/ 2098281 h 2098281"/>
              <a:gd name="connsiteX3-373" fmla="*/ 0 w 1717289"/>
              <a:gd name="connsiteY3-374" fmla="*/ 2088232 h 2098281"/>
              <a:gd name="connsiteX4-375" fmla="*/ 0 w 1717289"/>
              <a:gd name="connsiteY4-376" fmla="*/ 0 h 2098281"/>
              <a:gd name="connsiteX0-377" fmla="*/ 0 w 1717289"/>
              <a:gd name="connsiteY0-378" fmla="*/ 0 h 2098281"/>
              <a:gd name="connsiteX1-379" fmla="*/ 1690839 w 1717289"/>
              <a:gd name="connsiteY1-380" fmla="*/ 0 h 2098281"/>
              <a:gd name="connsiteX2-381" fmla="*/ 1717289 w 1717289"/>
              <a:gd name="connsiteY2-382" fmla="*/ 2098281 h 2098281"/>
              <a:gd name="connsiteX3-383" fmla="*/ 0 w 1717289"/>
              <a:gd name="connsiteY3-384" fmla="*/ 2088232 h 2098281"/>
              <a:gd name="connsiteX4-385" fmla="*/ 0 w 1717289"/>
              <a:gd name="connsiteY4-386" fmla="*/ 0 h 2098281"/>
              <a:gd name="connsiteX0-387" fmla="*/ 0 w 1717289"/>
              <a:gd name="connsiteY0-388" fmla="*/ 0 h 2098281"/>
              <a:gd name="connsiteX1-389" fmla="*/ 1690839 w 1717289"/>
              <a:gd name="connsiteY1-390" fmla="*/ 0 h 2098281"/>
              <a:gd name="connsiteX2-391" fmla="*/ 1717289 w 1717289"/>
              <a:gd name="connsiteY2-392" fmla="*/ 2098281 h 2098281"/>
              <a:gd name="connsiteX3-393" fmla="*/ 0 w 1717289"/>
              <a:gd name="connsiteY3-394" fmla="*/ 2088232 h 2098281"/>
              <a:gd name="connsiteX4-395" fmla="*/ 0 w 1717289"/>
              <a:gd name="connsiteY4-396" fmla="*/ 0 h 2098281"/>
              <a:gd name="connsiteX0-397" fmla="*/ 0 w 1717289"/>
              <a:gd name="connsiteY0-398" fmla="*/ 0 h 2098281"/>
              <a:gd name="connsiteX1-399" fmla="*/ 1690839 w 1717289"/>
              <a:gd name="connsiteY1-400" fmla="*/ 0 h 2098281"/>
              <a:gd name="connsiteX2-401" fmla="*/ 1717289 w 1717289"/>
              <a:gd name="connsiteY2-402" fmla="*/ 2098281 h 2098281"/>
              <a:gd name="connsiteX3-403" fmla="*/ 0 w 1717289"/>
              <a:gd name="connsiteY3-404" fmla="*/ 2088232 h 2098281"/>
              <a:gd name="connsiteX4-405" fmla="*/ 0 w 1717289"/>
              <a:gd name="connsiteY4-406" fmla="*/ 0 h 2098281"/>
              <a:gd name="connsiteX0-407" fmla="*/ 0 w 1717289"/>
              <a:gd name="connsiteY0-408" fmla="*/ 0 h 2098281"/>
              <a:gd name="connsiteX1-409" fmla="*/ 1674437 w 1717289"/>
              <a:gd name="connsiteY1-410" fmla="*/ 4101 h 2098281"/>
              <a:gd name="connsiteX2-411" fmla="*/ 1717289 w 1717289"/>
              <a:gd name="connsiteY2-412" fmla="*/ 2098281 h 2098281"/>
              <a:gd name="connsiteX3-413" fmla="*/ 0 w 1717289"/>
              <a:gd name="connsiteY3-414" fmla="*/ 2088232 h 2098281"/>
              <a:gd name="connsiteX4-415" fmla="*/ 0 w 1717289"/>
              <a:gd name="connsiteY4-416" fmla="*/ 0 h 2098281"/>
              <a:gd name="connsiteX0-417" fmla="*/ 0 w 1717289"/>
              <a:gd name="connsiteY0-418" fmla="*/ 0 h 2098281"/>
              <a:gd name="connsiteX1-419" fmla="*/ 1674437 w 1717289"/>
              <a:gd name="connsiteY1-420" fmla="*/ 4101 h 2098281"/>
              <a:gd name="connsiteX2-421" fmla="*/ 1717289 w 1717289"/>
              <a:gd name="connsiteY2-422" fmla="*/ 2098281 h 2098281"/>
              <a:gd name="connsiteX3-423" fmla="*/ 0 w 1717289"/>
              <a:gd name="connsiteY3-424" fmla="*/ 2088232 h 2098281"/>
              <a:gd name="connsiteX4-425" fmla="*/ 0 w 1717289"/>
              <a:gd name="connsiteY4-426" fmla="*/ 0 h 20982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17289" h="2098281">
                <a:moveTo>
                  <a:pt x="0" y="0"/>
                </a:moveTo>
                <a:lnTo>
                  <a:pt x="1674437" y="4101"/>
                </a:lnTo>
                <a:cubicBezTo>
                  <a:pt x="536394" y="826531"/>
                  <a:pt x="1385887" y="2096234"/>
                  <a:pt x="1717289" y="2098281"/>
                </a:cubicBezTo>
                <a:lnTo>
                  <a:pt x="0" y="2088232"/>
                </a:lnTo>
                <a:lnTo>
                  <a:pt x="0" y="0"/>
                </a:lnTo>
                <a:close/>
              </a:path>
            </a:pathLst>
          </a:custGeom>
          <a:solidFill>
            <a:srgbClr val="C1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201043" y="2060848"/>
            <a:ext cx="2376264" cy="2376264"/>
          </a:xfrm>
          <a:prstGeom prst="ellipse">
            <a:avLst/>
          </a:prstGeom>
          <a:solidFill>
            <a:srgbClr val="5C6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a:off x="1832263" y="2348880"/>
            <a:ext cx="1062068" cy="1025712"/>
            <a:chOff x="5512720" y="2152017"/>
            <a:chExt cx="583915" cy="496874"/>
          </a:xfrm>
        </p:grpSpPr>
        <p:sp>
          <p:nvSpPr>
            <p:cNvPr id="33" name="Freeform 159"/>
            <p:cNvSpPr/>
            <p:nvPr/>
          </p:nvSpPr>
          <p:spPr bwMode="auto">
            <a:xfrm>
              <a:off x="5574376" y="2246314"/>
              <a:ext cx="460603" cy="402577"/>
            </a:xfrm>
            <a:custGeom>
              <a:avLst/>
              <a:gdLst>
                <a:gd name="T0" fmla="*/ 29 w 54"/>
                <a:gd name="T1" fmla="*/ 1 h 47"/>
                <a:gd name="T2" fmla="*/ 24 w 54"/>
                <a:gd name="T3" fmla="*/ 1 h 47"/>
                <a:gd name="T4" fmla="*/ 2 w 54"/>
                <a:gd name="T5" fmla="*/ 15 h 47"/>
                <a:gd name="T6" fmla="*/ 0 w 54"/>
                <a:gd name="T7" fmla="*/ 20 h 47"/>
                <a:gd name="T8" fmla="*/ 0 w 54"/>
                <a:gd name="T9" fmla="*/ 44 h 47"/>
                <a:gd name="T10" fmla="*/ 3 w 54"/>
                <a:gd name="T11" fmla="*/ 47 h 47"/>
                <a:gd name="T12" fmla="*/ 13 w 54"/>
                <a:gd name="T13" fmla="*/ 47 h 47"/>
                <a:gd name="T14" fmla="*/ 16 w 54"/>
                <a:gd name="T15" fmla="*/ 44 h 47"/>
                <a:gd name="T16" fmla="*/ 16 w 54"/>
                <a:gd name="T17" fmla="*/ 27 h 47"/>
                <a:gd name="T18" fmla="*/ 19 w 54"/>
                <a:gd name="T19" fmla="*/ 24 h 47"/>
                <a:gd name="T20" fmla="*/ 35 w 54"/>
                <a:gd name="T21" fmla="*/ 24 h 47"/>
                <a:gd name="T22" fmla="*/ 38 w 54"/>
                <a:gd name="T23" fmla="*/ 27 h 47"/>
                <a:gd name="T24" fmla="*/ 38 w 54"/>
                <a:gd name="T25" fmla="*/ 44 h 47"/>
                <a:gd name="T26" fmla="*/ 41 w 54"/>
                <a:gd name="T27" fmla="*/ 47 h 47"/>
                <a:gd name="T28" fmla="*/ 51 w 54"/>
                <a:gd name="T29" fmla="*/ 47 h 47"/>
                <a:gd name="T30" fmla="*/ 54 w 54"/>
                <a:gd name="T31" fmla="*/ 44 h 47"/>
                <a:gd name="T32" fmla="*/ 54 w 54"/>
                <a:gd name="T33" fmla="*/ 20 h 47"/>
                <a:gd name="T34" fmla="*/ 52 w 54"/>
                <a:gd name="T35" fmla="*/ 16 h 47"/>
                <a:gd name="T36" fmla="*/ 29 w 54"/>
                <a:gd name="T37"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p>
          </p:txBody>
        </p:sp>
        <p:sp>
          <p:nvSpPr>
            <p:cNvPr id="34" name="Freeform 160"/>
            <p:cNvSpPr/>
            <p:nvPr/>
          </p:nvSpPr>
          <p:spPr bwMode="auto">
            <a:xfrm>
              <a:off x="5512720" y="2152017"/>
              <a:ext cx="583915" cy="224863"/>
            </a:xfrm>
            <a:custGeom>
              <a:avLst/>
              <a:gdLst>
                <a:gd name="T0" fmla="*/ 64 w 68"/>
                <a:gd name="T1" fmla="*/ 20 h 26"/>
                <a:gd name="T2" fmla="*/ 61 w 68"/>
                <a:gd name="T3" fmla="*/ 15 h 26"/>
                <a:gd name="T4" fmla="*/ 61 w 68"/>
                <a:gd name="T5" fmla="*/ 10 h 26"/>
                <a:gd name="T6" fmla="*/ 58 w 68"/>
                <a:gd name="T7" fmla="*/ 7 h 26"/>
                <a:gd name="T8" fmla="*/ 57 w 68"/>
                <a:gd name="T9" fmla="*/ 7 h 26"/>
                <a:gd name="T10" fmla="*/ 54 w 68"/>
                <a:gd name="T11" fmla="*/ 10 h 26"/>
                <a:gd name="T12" fmla="*/ 54 w 68"/>
                <a:gd name="T13" fmla="*/ 10 h 26"/>
                <a:gd name="T14" fmla="*/ 52 w 68"/>
                <a:gd name="T15" fmla="*/ 12 h 26"/>
                <a:gd name="T16" fmla="*/ 36 w 68"/>
                <a:gd name="T17" fmla="*/ 1 h 26"/>
                <a:gd name="T18" fmla="*/ 33 w 68"/>
                <a:gd name="T19" fmla="*/ 0 h 26"/>
                <a:gd name="T20" fmla="*/ 30 w 68"/>
                <a:gd name="T21" fmla="*/ 1 h 26"/>
                <a:gd name="T22" fmla="*/ 2 w 68"/>
                <a:gd name="T23" fmla="*/ 20 h 26"/>
                <a:gd name="T24" fmla="*/ 1 w 68"/>
                <a:gd name="T25" fmla="*/ 24 h 26"/>
                <a:gd name="T26" fmla="*/ 5 w 68"/>
                <a:gd name="T27" fmla="*/ 24 h 26"/>
                <a:gd name="T28" fmla="*/ 31 w 68"/>
                <a:gd name="T29" fmla="*/ 7 h 26"/>
                <a:gd name="T30" fmla="*/ 36 w 68"/>
                <a:gd name="T31" fmla="*/ 7 h 26"/>
                <a:gd name="T32" fmla="*/ 63 w 68"/>
                <a:gd name="T33" fmla="*/ 25 h 26"/>
                <a:gd name="T34" fmla="*/ 67 w 68"/>
                <a:gd name="T35" fmla="*/ 25 h 26"/>
                <a:gd name="T36" fmla="*/ 66 w 68"/>
                <a:gd name="T37" fmla="*/ 21 h 26"/>
                <a:gd name="T38" fmla="*/ 64 w 68"/>
                <a:gd name="T39"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p>
          </p:txBody>
        </p:sp>
      </p:grpSp>
      <p:sp>
        <p:nvSpPr>
          <p:cNvPr id="35" name="标题 4"/>
          <p:cNvSpPr txBox="1"/>
          <p:nvPr/>
        </p:nvSpPr>
        <p:spPr>
          <a:xfrm>
            <a:off x="1777107" y="3484012"/>
            <a:ext cx="1296144" cy="80314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800" b="1" dirty="0">
                <a:solidFill>
                  <a:schemeClr val="bg1"/>
                </a:solidFill>
                <a:latin typeface="微软雅黑" panose="020B0503020204020204" pitchFamily="34" charset="-122"/>
                <a:ea typeface="微软雅黑" panose="020B0503020204020204" pitchFamily="34" charset="-122"/>
              </a:rPr>
              <a:t>Table of Contents</a:t>
            </a:r>
            <a:endParaRPr lang="en-US" altLang="zh-CN" sz="1800" b="1" dirty="0">
              <a:solidFill>
                <a:schemeClr val="bg1"/>
              </a:solidFill>
              <a:latin typeface="微软雅黑" panose="020B0503020204020204" pitchFamily="34" charset="-122"/>
              <a:ea typeface="微软雅黑" panose="020B0503020204020204" pitchFamily="34" charset="-122"/>
            </a:endParaRPr>
          </a:p>
        </p:txBody>
      </p:sp>
      <p:sp>
        <p:nvSpPr>
          <p:cNvPr id="36" name="椭圆 35"/>
          <p:cNvSpPr/>
          <p:nvPr/>
        </p:nvSpPr>
        <p:spPr>
          <a:xfrm>
            <a:off x="1345059" y="2192675"/>
            <a:ext cx="2100421" cy="2100421"/>
          </a:xfrm>
          <a:prstGeom prst="ellipse">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3937635" y="2060575"/>
            <a:ext cx="4824095" cy="2191385"/>
            <a:chOff x="6201" y="2970"/>
            <a:chExt cx="7597" cy="3451"/>
          </a:xfrm>
        </p:grpSpPr>
        <p:sp>
          <p:nvSpPr>
            <p:cNvPr id="37" name="圆角矩形 36"/>
            <p:cNvSpPr/>
            <p:nvPr/>
          </p:nvSpPr>
          <p:spPr>
            <a:xfrm>
              <a:off x="6654" y="3046"/>
              <a:ext cx="6124" cy="757"/>
            </a:xfrm>
            <a:prstGeom prst="roundRect">
              <a:avLst>
                <a:gd name="adj" fmla="val 50000"/>
              </a:avLst>
            </a:prstGeom>
            <a:solidFill>
              <a:srgbClr val="C1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6201" y="2970"/>
              <a:ext cx="907" cy="907"/>
            </a:xfrm>
            <a:prstGeom prst="ellipse">
              <a:avLst/>
            </a:prstGeom>
            <a:solidFill>
              <a:srgbClr val="C1000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标题 4"/>
            <p:cNvSpPr txBox="1"/>
            <p:nvPr/>
          </p:nvSpPr>
          <p:spPr>
            <a:xfrm>
              <a:off x="6201" y="3255"/>
              <a:ext cx="907" cy="7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rPr>
                <a:t>1</a:t>
              </a:r>
              <a:endParaRPr lang="zh-CN" altLang="en-US" sz="1100" b="1" dirty="0">
                <a:solidFill>
                  <a:schemeClr val="bg1"/>
                </a:solidFill>
                <a:latin typeface="微软雅黑" panose="020B0503020204020204" pitchFamily="34" charset="-122"/>
                <a:ea typeface="微软雅黑" panose="020B0503020204020204" pitchFamily="34" charset="-122"/>
              </a:endParaRPr>
            </a:p>
            <a:p>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40" name="标题 4"/>
            <p:cNvSpPr txBox="1"/>
            <p:nvPr/>
          </p:nvSpPr>
          <p:spPr>
            <a:xfrm>
              <a:off x="6768" y="3179"/>
              <a:ext cx="6236" cy="7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2000" b="1" dirty="0">
                  <a:solidFill>
                    <a:schemeClr val="bg1"/>
                  </a:solidFill>
                  <a:latin typeface="微软雅黑" panose="020B0503020204020204" pitchFamily="34" charset="-122"/>
                  <a:ea typeface="微软雅黑" panose="020B0503020204020204" pitchFamily="34" charset="-122"/>
                </a:rPr>
                <a:t> Company Overview</a:t>
              </a:r>
              <a:endParaRPr lang="zh-CN" altLang="en-US" sz="1050" b="1" dirty="0">
                <a:solidFill>
                  <a:schemeClr val="bg1"/>
                </a:solidFill>
                <a:latin typeface="微软雅黑" panose="020B0503020204020204" pitchFamily="34" charset="-122"/>
                <a:ea typeface="微软雅黑" panose="020B0503020204020204" pitchFamily="34" charset="-122"/>
              </a:endParaRPr>
            </a:p>
            <a:p>
              <a:pPr algn="l"/>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41" name="右箭头 40"/>
            <p:cNvSpPr/>
            <p:nvPr/>
          </p:nvSpPr>
          <p:spPr>
            <a:xfrm>
              <a:off x="12098" y="3265"/>
              <a:ext cx="454" cy="29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圆角矩形 42"/>
            <p:cNvSpPr/>
            <p:nvPr/>
          </p:nvSpPr>
          <p:spPr>
            <a:xfrm>
              <a:off x="6881" y="4153"/>
              <a:ext cx="6435" cy="757"/>
            </a:xfrm>
            <a:prstGeom prst="roundRect">
              <a:avLst>
                <a:gd name="adj" fmla="val 50000"/>
              </a:avLst>
            </a:prstGeom>
            <a:solidFill>
              <a:srgbClr val="C1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6541" y="4104"/>
              <a:ext cx="907" cy="907"/>
            </a:xfrm>
            <a:prstGeom prst="ellipse">
              <a:avLst/>
            </a:prstGeom>
            <a:solidFill>
              <a:srgbClr val="C1000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标题 4"/>
            <p:cNvSpPr txBox="1"/>
            <p:nvPr/>
          </p:nvSpPr>
          <p:spPr>
            <a:xfrm>
              <a:off x="6541" y="4389"/>
              <a:ext cx="907" cy="7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rPr>
                <a:t>2</a:t>
              </a:r>
              <a:endParaRPr lang="zh-CN" altLang="en-US" sz="1100" b="1" dirty="0">
                <a:solidFill>
                  <a:schemeClr val="bg1"/>
                </a:solidFill>
                <a:latin typeface="微软雅黑" panose="020B0503020204020204" pitchFamily="34" charset="-122"/>
                <a:ea typeface="微软雅黑" panose="020B0503020204020204" pitchFamily="34" charset="-122"/>
              </a:endParaRPr>
            </a:p>
            <a:p>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46" name="标题 4"/>
            <p:cNvSpPr txBox="1"/>
            <p:nvPr/>
          </p:nvSpPr>
          <p:spPr>
            <a:xfrm>
              <a:off x="7335" y="4303"/>
              <a:ext cx="5557" cy="7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2400" b="1" dirty="0">
                  <a:solidFill>
                    <a:schemeClr val="bg1"/>
                  </a:solidFill>
                  <a:latin typeface="微软雅黑" panose="020B0503020204020204" pitchFamily="34" charset="-122"/>
                  <a:ea typeface="微软雅黑" panose="020B0503020204020204" pitchFamily="34" charset="-122"/>
                </a:rPr>
                <a:t>   </a:t>
              </a:r>
              <a:r>
                <a:rPr lang="en-US" altLang="zh-CN" sz="2000" b="1" dirty="0">
                  <a:solidFill>
                    <a:schemeClr val="bg1"/>
                  </a:solidFill>
                  <a:latin typeface="微软雅黑" panose="020B0503020204020204" pitchFamily="34" charset="-122"/>
                  <a:ea typeface="微软雅黑" panose="020B0503020204020204" pitchFamily="34" charset="-122"/>
                </a:rPr>
                <a:t>Brands &amp; Products</a:t>
              </a:r>
              <a:endParaRPr lang="zh-CN" altLang="en-US" sz="2400" b="1" dirty="0">
                <a:solidFill>
                  <a:schemeClr val="bg1"/>
                </a:solidFill>
                <a:latin typeface="微软雅黑" panose="020B0503020204020204" pitchFamily="34" charset="-122"/>
                <a:ea typeface="微软雅黑" panose="020B0503020204020204" pitchFamily="34" charset="-122"/>
              </a:endParaRPr>
            </a:p>
            <a:p>
              <a:pPr algn="l"/>
              <a:endParaRPr lang="en-US" altLang="zh-CN" sz="1200" b="1" dirty="0">
                <a:solidFill>
                  <a:schemeClr val="bg1"/>
                </a:solidFill>
                <a:latin typeface="微软雅黑" panose="020B0503020204020204" pitchFamily="34" charset="-122"/>
                <a:ea typeface="微软雅黑" panose="020B0503020204020204" pitchFamily="34" charset="-122"/>
              </a:endParaRPr>
            </a:p>
          </p:txBody>
        </p:sp>
        <p:sp>
          <p:nvSpPr>
            <p:cNvPr id="47" name="右箭头 46"/>
            <p:cNvSpPr/>
            <p:nvPr/>
          </p:nvSpPr>
          <p:spPr>
            <a:xfrm>
              <a:off x="12551" y="4380"/>
              <a:ext cx="454" cy="29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圆角矩形 47"/>
            <p:cNvSpPr/>
            <p:nvPr/>
          </p:nvSpPr>
          <p:spPr>
            <a:xfrm>
              <a:off x="7108" y="5427"/>
              <a:ext cx="6691" cy="757"/>
            </a:xfrm>
            <a:prstGeom prst="roundRect">
              <a:avLst>
                <a:gd name="adj" fmla="val 50000"/>
              </a:avLst>
            </a:prstGeom>
            <a:solidFill>
              <a:srgbClr val="C1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a:off x="6654" y="5352"/>
              <a:ext cx="907" cy="907"/>
            </a:xfrm>
            <a:prstGeom prst="ellipse">
              <a:avLst/>
            </a:prstGeom>
            <a:solidFill>
              <a:srgbClr val="C1000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标题 4"/>
            <p:cNvSpPr txBox="1"/>
            <p:nvPr/>
          </p:nvSpPr>
          <p:spPr>
            <a:xfrm>
              <a:off x="6654" y="5637"/>
              <a:ext cx="907" cy="7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800" b="1" dirty="0">
                  <a:solidFill>
                    <a:schemeClr val="bg1"/>
                  </a:solidFill>
                  <a:latin typeface="微软雅黑" panose="020B0503020204020204" pitchFamily="34" charset="-122"/>
                  <a:ea typeface="微软雅黑" panose="020B0503020204020204" pitchFamily="34" charset="-122"/>
                </a:rPr>
                <a:t>3</a:t>
              </a:r>
              <a:endParaRPr lang="zh-CN" altLang="en-US" sz="1100" b="1" dirty="0">
                <a:solidFill>
                  <a:schemeClr val="bg1"/>
                </a:solidFill>
                <a:latin typeface="微软雅黑" panose="020B0503020204020204" pitchFamily="34" charset="-122"/>
                <a:ea typeface="微软雅黑" panose="020B0503020204020204" pitchFamily="34" charset="-122"/>
              </a:endParaRPr>
            </a:p>
            <a:p>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73" name="标题 4"/>
            <p:cNvSpPr txBox="1"/>
            <p:nvPr/>
          </p:nvSpPr>
          <p:spPr>
            <a:xfrm>
              <a:off x="7675" y="5427"/>
              <a:ext cx="5385" cy="7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400" b="1" dirty="0">
                  <a:solidFill>
                    <a:schemeClr val="bg1"/>
                  </a:solidFill>
                  <a:latin typeface="微软雅黑" panose="020B0503020204020204" pitchFamily="34" charset="-122"/>
                  <a:ea typeface="微软雅黑" panose="020B0503020204020204" pitchFamily="34" charset="-122"/>
                </a:rPr>
                <a:t> </a:t>
              </a:r>
              <a:r>
                <a:rPr lang="en-US" altLang="zh-CN" sz="2000" b="1" dirty="0">
                  <a:solidFill>
                    <a:schemeClr val="bg1"/>
                  </a:solidFill>
                  <a:latin typeface="微软雅黑" panose="020B0503020204020204" pitchFamily="34" charset="-122"/>
                  <a:ea typeface="微软雅黑" panose="020B0503020204020204" pitchFamily="34" charset="-122"/>
                </a:rPr>
                <a:t>Certifications &amp; Honors</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sp>
          <p:nvSpPr>
            <p:cNvPr id="74" name="右箭头 73"/>
            <p:cNvSpPr/>
            <p:nvPr/>
          </p:nvSpPr>
          <p:spPr>
            <a:xfrm>
              <a:off x="13118" y="5637"/>
              <a:ext cx="454" cy="298"/>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5" name="矩形 84"/>
          <p:cNvSpPr/>
          <p:nvPr/>
        </p:nvSpPr>
        <p:spPr>
          <a:xfrm>
            <a:off x="9121923" y="2204864"/>
            <a:ext cx="3073252" cy="20822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t>TANH</a:t>
            </a:r>
            <a:endParaRPr lang="zh-CN" altLang="en-US" sz="4800" b="1" dirty="0"/>
          </a:p>
        </p:txBody>
      </p:sp>
      <p:pic>
        <p:nvPicPr>
          <p:cNvPr id="57" name="Picture 2" descr="C:\Users\Administrator.USER-20170314IO\Desktop\集团PPT\TANTECH LOGO.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418067" y="188640"/>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849584" y="1476663"/>
            <a:ext cx="2448272" cy="24482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 4"/>
          <p:cNvSpPr txBox="1"/>
          <p:nvPr/>
        </p:nvSpPr>
        <p:spPr>
          <a:xfrm>
            <a:off x="4001770" y="4293235"/>
            <a:ext cx="4061460" cy="4737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Company Overview</a:t>
            </a:r>
            <a:endPar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椭圆 23"/>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KSO_Shape"/>
          <p:cNvSpPr/>
          <p:nvPr/>
        </p:nvSpPr>
        <p:spPr bwMode="auto">
          <a:xfrm>
            <a:off x="5161702" y="1988840"/>
            <a:ext cx="1741748" cy="1196000"/>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36" name="椭圆 35"/>
          <p:cNvSpPr/>
          <p:nvPr/>
        </p:nvSpPr>
        <p:spPr>
          <a:xfrm>
            <a:off x="4953340" y="1580419"/>
            <a:ext cx="2240761" cy="2240761"/>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p:cNvCxnSpPr/>
          <p:nvPr/>
        </p:nvCxnSpPr>
        <p:spPr>
          <a:xfrm>
            <a:off x="4586178" y="4797152"/>
            <a:ext cx="2952115" cy="0"/>
          </a:xfrm>
          <a:prstGeom prst="line">
            <a:avLst/>
          </a:prstGeom>
          <a:ln>
            <a:solidFill>
              <a:srgbClr val="2C363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8" name="标题 4"/>
          <p:cNvSpPr txBox="1"/>
          <p:nvPr/>
        </p:nvSpPr>
        <p:spPr>
          <a:xfrm>
            <a:off x="48916" y="1665978"/>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2" name="标题 4"/>
          <p:cNvSpPr txBox="1"/>
          <p:nvPr/>
        </p:nvSpPr>
        <p:spPr>
          <a:xfrm>
            <a:off x="-403271" y="2285702"/>
            <a:ext cx="1725236"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4" name="标题 4"/>
          <p:cNvSpPr txBox="1"/>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6" name="标题 4"/>
          <p:cNvSpPr txBox="1"/>
          <p:nvPr/>
        </p:nvSpPr>
        <p:spPr>
          <a:xfrm>
            <a:off x="11858227"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dirty="0">
                <a:solidFill>
                  <a:schemeClr val="bg1"/>
                </a:solidFill>
                <a:latin typeface="微软雅黑" panose="020B0503020204020204" pitchFamily="34" charset="-122"/>
                <a:ea typeface="微软雅黑" panose="020B0503020204020204" pitchFamily="34" charset="-122"/>
              </a:rPr>
              <a:t>   </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68" name="标题 4"/>
          <p:cNvSpPr txBox="1"/>
          <p:nvPr/>
        </p:nvSpPr>
        <p:spPr>
          <a:xfrm>
            <a:off x="48915" y="1355969"/>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9" name="Rectangle 5"/>
          <p:cNvSpPr>
            <a:spLocks noChangeArrowheads="1"/>
          </p:cNvSpPr>
          <p:nvPr/>
        </p:nvSpPr>
        <p:spPr bwMode="auto">
          <a:xfrm>
            <a:off x="1" y="6781711"/>
            <a:ext cx="12218266" cy="81520"/>
          </a:xfrm>
          <a:prstGeom prst="rect">
            <a:avLst/>
          </a:prstGeom>
          <a:solidFill>
            <a:srgbClr val="C00000"/>
          </a:solidFill>
          <a:ln>
            <a:noFill/>
          </a:ln>
        </p:spPr>
        <p:txBody>
          <a:bodyPr vert="horz" wrap="square" lIns="91440" tIns="45720" rIns="91440" bIns="45720" numCol="1" anchor="t" anchorCtr="0" compatLnSpc="1"/>
          <a:lstStyle/>
          <a:p>
            <a:endParaRPr lang="zh-CN" altLang="en-US"/>
          </a:p>
        </p:txBody>
      </p:sp>
      <p:pic>
        <p:nvPicPr>
          <p:cNvPr id="38" name="Picture 2" descr="C:\Users\Administrator.USER-20170314IO\Desktop\集团PPT\TANTECH LOGO.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418067" y="188640"/>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auto">
          <a:xfrm>
            <a:off x="1" y="6781711"/>
            <a:ext cx="12218266" cy="81520"/>
          </a:xfrm>
          <a:prstGeom prst="rect">
            <a:avLst/>
          </a:prstGeom>
          <a:solidFill>
            <a:srgbClr val="C00000"/>
          </a:solidFill>
          <a:ln>
            <a:noFill/>
          </a:ln>
        </p:spPr>
        <p:txBody>
          <a:bodyPr vert="horz" wrap="square" lIns="91440" tIns="45720" rIns="91440" bIns="45720" numCol="1" anchor="t" anchorCtr="0" compatLnSpc="1"/>
          <a:lstStyle/>
          <a:p>
            <a:endParaRPr lang="zh-CN" altLang="en-US"/>
          </a:p>
        </p:txBody>
      </p:sp>
      <p:sp>
        <p:nvSpPr>
          <p:cNvPr id="9" name="矩形 47"/>
          <p:cNvSpPr>
            <a:spLocks noChangeArrowheads="1"/>
          </p:cNvSpPr>
          <p:nvPr/>
        </p:nvSpPr>
        <p:spPr bwMode="auto">
          <a:xfrm>
            <a:off x="589280" y="2013585"/>
            <a:ext cx="10702290" cy="459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no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285750" indent="-285750" algn="just" defTabSz="913765">
              <a:lnSpc>
                <a:spcPct val="120000"/>
              </a:lnSpc>
              <a:spcBef>
                <a:spcPct val="0"/>
              </a:spcBef>
            </a:pPr>
            <a:r>
              <a:rPr lang="en-US" altLang="zh-CN" sz="2400" b="0" i="0" dirty="0">
                <a:solidFill>
                  <a:srgbClr val="333333"/>
                </a:solidFill>
                <a:effectLst/>
                <a:latin typeface="Arial" panose="020B0604020202020204" pitchFamily="34" charset="0"/>
                <a:cs typeface="Arial" panose="020B0604020202020204" pitchFamily="34" charset="0"/>
              </a:rPr>
              <a:t>Established in October 2002, </a:t>
            </a:r>
            <a:r>
              <a:rPr lang="en-US" altLang="zh-CN" sz="2400" dirty="0" err="1">
                <a:solidFill>
                  <a:srgbClr val="333333"/>
                </a:solidFill>
                <a:latin typeface="Arial" panose="020B0604020202020204" pitchFamily="34" charset="0"/>
                <a:cs typeface="Arial" panose="020B0604020202020204" pitchFamily="34" charset="0"/>
              </a:rPr>
              <a:t>T</a:t>
            </a:r>
            <a:r>
              <a:rPr lang="en-US" altLang="zh-CN" sz="2400" b="0" i="0" dirty="0" err="1">
                <a:solidFill>
                  <a:srgbClr val="333333"/>
                </a:solidFill>
                <a:effectLst/>
                <a:latin typeface="Arial" panose="020B0604020202020204" pitchFamily="34" charset="0"/>
                <a:cs typeface="Arial" panose="020B0604020202020204" pitchFamily="34" charset="0"/>
              </a:rPr>
              <a:t>antech</a:t>
            </a:r>
            <a:r>
              <a:rPr lang="en-US" altLang="zh-CN" sz="2400" dirty="0">
                <a:solidFill>
                  <a:srgbClr val="333333"/>
                </a:solidFill>
                <a:latin typeface="Arial" panose="020B0604020202020204" pitchFamily="34" charset="0"/>
                <a:cs typeface="Arial" panose="020B0604020202020204" pitchFamily="34" charset="0"/>
              </a:rPr>
              <a:t> </a:t>
            </a:r>
            <a:r>
              <a:rPr lang="en-US" altLang="zh-CN" sz="2400" b="0" i="0" dirty="0">
                <a:solidFill>
                  <a:srgbClr val="333333"/>
                </a:solidFill>
                <a:effectLst/>
                <a:latin typeface="Arial" panose="020B0604020202020204" pitchFamily="34" charset="0"/>
                <a:cs typeface="Arial" panose="020B0604020202020204" pitchFamily="34" charset="0"/>
              </a:rPr>
              <a:t>is a leading high-tech enterprise, specializing in the R&amp;D, manufacturing, and sale of bamboo charcoal products for use as air purification products, deodorizers, and bamboo vinegar. </a:t>
            </a:r>
            <a:endParaRPr lang="en-US" altLang="zh-CN" sz="2400" b="0" i="0" dirty="0">
              <a:solidFill>
                <a:srgbClr val="333333"/>
              </a:solidFill>
              <a:effectLst/>
              <a:latin typeface="Arial" panose="020B0604020202020204" pitchFamily="34" charset="0"/>
              <a:cs typeface="Arial" panose="020B0604020202020204" pitchFamily="34" charset="0"/>
            </a:endParaRPr>
          </a:p>
          <a:p>
            <a:pPr marL="285750" indent="-285750" algn="just" defTabSz="913765">
              <a:lnSpc>
                <a:spcPct val="120000"/>
              </a:lnSpc>
              <a:spcBef>
                <a:spcPct val="0"/>
              </a:spcBef>
            </a:pPr>
            <a:r>
              <a:rPr lang="en-US" altLang="zh-CN" sz="2400" b="0" i="0" dirty="0">
                <a:solidFill>
                  <a:srgbClr val="333333"/>
                </a:solidFill>
                <a:effectLst/>
                <a:latin typeface="Arial" panose="020B0604020202020204" pitchFamily="34" charset="0"/>
                <a:cs typeface="Arial" panose="020B0604020202020204" pitchFamily="34" charset="0"/>
              </a:rPr>
              <a:t>In 2017, the company acquired a controlling equity interest in Suzhou </a:t>
            </a:r>
            <a:endParaRPr lang="en-US" altLang="zh-CN" sz="2400" b="0" i="0" dirty="0">
              <a:solidFill>
                <a:srgbClr val="333333"/>
              </a:solidFill>
              <a:effectLst/>
              <a:latin typeface="Arial" panose="020B0604020202020204" pitchFamily="34" charset="0"/>
              <a:cs typeface="Arial" panose="020B0604020202020204" pitchFamily="34" charset="0"/>
            </a:endParaRPr>
          </a:p>
          <a:p>
            <a:pPr indent="0" algn="just" defTabSz="913765">
              <a:lnSpc>
                <a:spcPct val="120000"/>
              </a:lnSpc>
              <a:spcBef>
                <a:spcPct val="0"/>
              </a:spcBef>
              <a:buNone/>
            </a:pPr>
            <a:r>
              <a:rPr lang="en-US" altLang="zh-CN" sz="2400" b="0" i="0" dirty="0">
                <a:solidFill>
                  <a:srgbClr val="333333"/>
                </a:solidFill>
                <a:effectLst/>
                <a:latin typeface="Arial" panose="020B0604020202020204" pitchFamily="34" charset="0"/>
                <a:cs typeface="Arial" panose="020B0604020202020204" pitchFamily="34" charset="0"/>
              </a:rPr>
              <a:t>    E-Motors and expanded into electric vehicles. </a:t>
            </a:r>
            <a:endParaRPr lang="en-US" altLang="zh-CN" sz="2400" b="0" i="0" dirty="0">
              <a:solidFill>
                <a:srgbClr val="333333"/>
              </a:solidFill>
              <a:effectLst/>
              <a:latin typeface="Arial" panose="020B0604020202020204" pitchFamily="34" charset="0"/>
              <a:cs typeface="Arial" panose="020B0604020202020204" pitchFamily="34" charset="0"/>
            </a:endParaRPr>
          </a:p>
          <a:p>
            <a:pPr marL="285750" indent="-285750" algn="just" defTabSz="913765">
              <a:lnSpc>
                <a:spcPct val="120000"/>
              </a:lnSpc>
              <a:spcBef>
                <a:spcPct val="0"/>
              </a:spcBef>
            </a:pPr>
            <a:r>
              <a:rPr lang="en-US" altLang="zh-CN" sz="2400" b="0" i="0" dirty="0">
                <a:solidFill>
                  <a:srgbClr val="333333"/>
                </a:solidFill>
                <a:effectLst/>
                <a:latin typeface="Arial" panose="020B0604020202020204" pitchFamily="34" charset="0"/>
                <a:cs typeface="Arial" panose="020B0604020202020204" pitchFamily="34" charset="0"/>
              </a:rPr>
              <a:t>In November 2020, Tantech established two additional subsidiaries to produce and market electric vehicles. </a:t>
            </a:r>
            <a:endParaRPr lang="en-US" altLang="zh-CN" sz="2400" b="0" i="0" dirty="0">
              <a:solidFill>
                <a:srgbClr val="333333"/>
              </a:solidFill>
              <a:effectLst/>
              <a:latin typeface="Arial" panose="020B0604020202020204" pitchFamily="34" charset="0"/>
              <a:cs typeface="Arial" panose="020B0604020202020204" pitchFamily="34" charset="0"/>
            </a:endParaRPr>
          </a:p>
          <a:p>
            <a:pPr marL="285750" indent="-285750" algn="just" defTabSz="913765">
              <a:lnSpc>
                <a:spcPct val="120000"/>
              </a:lnSpc>
              <a:spcBef>
                <a:spcPct val="0"/>
              </a:spcBef>
            </a:pPr>
            <a:r>
              <a:rPr lang="en-US" altLang="zh-CN" sz="2400" b="0" i="0" dirty="0">
                <a:solidFill>
                  <a:srgbClr val="333333"/>
                </a:solidFill>
                <a:effectLst/>
                <a:latin typeface="Arial" panose="020B0604020202020204" pitchFamily="34" charset="0"/>
                <a:cs typeface="Arial" panose="020B0604020202020204" pitchFamily="34" charset="0"/>
              </a:rPr>
              <a:t>In 2022, </a:t>
            </a:r>
            <a:r>
              <a:rPr lang="en-US" altLang="zh-CN" sz="2400" b="0" i="0" dirty="0" err="1">
                <a:solidFill>
                  <a:srgbClr val="333333"/>
                </a:solidFill>
                <a:effectLst/>
                <a:latin typeface="Arial" panose="020B0604020202020204" pitchFamily="34" charset="0"/>
                <a:cs typeface="Arial" panose="020B0604020202020204" pitchFamily="34" charset="0"/>
              </a:rPr>
              <a:t>Tantech</a:t>
            </a:r>
            <a:r>
              <a:rPr lang="en-US" altLang="zh-CN" sz="2400" b="0" i="0" dirty="0">
                <a:solidFill>
                  <a:srgbClr val="333333"/>
                </a:solidFill>
                <a:effectLst/>
                <a:latin typeface="Arial" panose="020B0604020202020204" pitchFamily="34" charset="0"/>
                <a:cs typeface="Arial" panose="020B0604020202020204" pitchFamily="34" charset="0"/>
              </a:rPr>
              <a:t> established North American subsidiaries, </a:t>
            </a:r>
            <a:r>
              <a:rPr lang="en-US" altLang="zh-CN" sz="2400" b="0" i="0" dirty="0" err="1">
                <a:solidFill>
                  <a:srgbClr val="333333"/>
                </a:solidFill>
                <a:effectLst/>
                <a:latin typeface="Arial" panose="020B0604020202020204" pitchFamily="34" charset="0"/>
                <a:cs typeface="Arial" panose="020B0604020202020204" pitchFamily="34" charset="0"/>
              </a:rPr>
              <a:t>EPakia</a:t>
            </a:r>
            <a:r>
              <a:rPr lang="en-US" altLang="zh-CN" sz="2400" b="0" i="0" dirty="0">
                <a:solidFill>
                  <a:srgbClr val="333333"/>
                </a:solidFill>
                <a:effectLst/>
                <a:latin typeface="Arial" panose="020B0604020202020204" pitchFamily="34" charset="0"/>
                <a:cs typeface="Arial" panose="020B0604020202020204" pitchFamily="34" charset="0"/>
              </a:rPr>
              <a:t> Inc. &amp; </a:t>
            </a:r>
            <a:r>
              <a:rPr lang="en-US" altLang="zh-CN" sz="2400" b="0" i="0" dirty="0" err="1">
                <a:solidFill>
                  <a:srgbClr val="333333"/>
                </a:solidFill>
                <a:effectLst/>
                <a:latin typeface="Arial" panose="020B0604020202020204" pitchFamily="34" charset="0"/>
                <a:cs typeface="Arial" panose="020B0604020202020204" pitchFamily="34" charset="0"/>
              </a:rPr>
              <a:t>EPakia</a:t>
            </a:r>
            <a:r>
              <a:rPr lang="en-US" altLang="zh-CN" sz="2400" b="0" i="0" dirty="0">
                <a:solidFill>
                  <a:srgbClr val="333333"/>
                </a:solidFill>
                <a:effectLst/>
                <a:latin typeface="Arial" panose="020B0604020202020204" pitchFamily="34" charset="0"/>
                <a:cs typeface="Arial" panose="020B0604020202020204" pitchFamily="34" charset="0"/>
              </a:rPr>
              <a:t> Canada, to develop its biodegradable packaging business</a:t>
            </a:r>
            <a:r>
              <a:rPr lang="en-US" altLang="zh-CN" sz="2400" dirty="0">
                <a:solidFill>
                  <a:srgbClr val="333333"/>
                </a:solidFill>
                <a:latin typeface="Arial" panose="020B0604020202020204" pitchFamily="34" charset="0"/>
                <a:cs typeface="Arial" panose="020B0604020202020204" pitchFamily="34" charset="0"/>
              </a:rPr>
              <a:t>.</a:t>
            </a:r>
            <a:endParaRPr lang="en-US" altLang="zh-CN" sz="2400" dirty="0">
              <a:solidFill>
                <a:srgbClr val="333333"/>
              </a:solidFill>
              <a:latin typeface="Arial" panose="020B0604020202020204" pitchFamily="34" charset="0"/>
              <a:cs typeface="Arial" panose="020B0604020202020204" pitchFamily="34" charset="0"/>
              <a:sym typeface="微软雅黑" panose="020B0503020204020204" pitchFamily="34" charset="-122"/>
            </a:endParaRPr>
          </a:p>
        </p:txBody>
      </p:sp>
      <p:grpSp>
        <p:nvGrpSpPr>
          <p:cNvPr id="10" name="组合 9"/>
          <p:cNvGrpSpPr/>
          <p:nvPr/>
        </p:nvGrpSpPr>
        <p:grpSpPr>
          <a:xfrm>
            <a:off x="841001" y="783574"/>
            <a:ext cx="4183814" cy="1034271"/>
            <a:chOff x="1163980" y="1143905"/>
            <a:chExt cx="3319246" cy="1033218"/>
          </a:xfrm>
        </p:grpSpPr>
        <p:pic>
          <p:nvPicPr>
            <p:cNvPr id="11" name="Picture 2" descr="C:\Users\Administrator.USER-20170314IO\Desktop\集团PPT\TANTECH LOGO.PNG"/>
            <p:cNvPicPr>
              <a:picLocks noChangeAspect="1" noChangeArrowheads="1"/>
            </p:cNvPicPr>
            <p:nvPr/>
          </p:nvPicPr>
          <p:blipFill>
            <a:blip r:embed="rId1" cstate="print"/>
            <a:srcRect/>
            <a:stretch>
              <a:fillRect/>
            </a:stretch>
          </p:blipFill>
          <p:spPr bwMode="auto">
            <a:xfrm>
              <a:off x="1352997" y="1143905"/>
              <a:ext cx="2622941" cy="472537"/>
            </a:xfrm>
            <a:prstGeom prst="rect">
              <a:avLst/>
            </a:prstGeom>
            <a:noFill/>
          </p:spPr>
        </p:pic>
        <p:sp>
          <p:nvSpPr>
            <p:cNvPr id="12" name="矩形 11"/>
            <p:cNvSpPr/>
            <p:nvPr/>
          </p:nvSpPr>
          <p:spPr>
            <a:xfrm>
              <a:off x="1163980" y="1715929"/>
              <a:ext cx="3319246" cy="461194"/>
            </a:xfrm>
            <a:prstGeom prst="rect">
              <a:avLst/>
            </a:prstGeom>
          </p:spPr>
          <p:txBody>
            <a:bodyPr wrap="square">
              <a:spAutoFit/>
            </a:bodyPr>
            <a:lstStyle/>
            <a:p>
              <a:r>
                <a:rPr lang="en-US" altLang="zh-CN" sz="2400" b="1" spc="600" dirty="0" err="1">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Tantech</a:t>
              </a:r>
              <a:r>
                <a:rPr lang="en-US" altLang="zh-CN" sz="2400" b="1" spc="600" dirty="0">
                  <a:solidFill>
                    <a:schemeClr val="tx1">
                      <a:lumMod val="85000"/>
                      <a:lumOff val="15000"/>
                    </a:schemeClr>
                  </a:solidFill>
                  <a:latin typeface="微软雅黑" panose="020B0503020204020204" pitchFamily="34" charset="-122"/>
                  <a:ea typeface="微软雅黑" panose="020B0503020204020204" pitchFamily="34" charset="-122"/>
                  <a:sym typeface="微软雅黑" panose="020B0503020204020204" pitchFamily="34" charset="-122"/>
                </a:rPr>
                <a:t> Holdings</a:t>
              </a:r>
              <a:endParaRPr lang="zh-CN" altLang="en-US" sz="2400" b="1" spc="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0" y="80628"/>
            <a:ext cx="12172186" cy="492440"/>
            <a:chOff x="0" y="80628"/>
            <a:chExt cx="12172186" cy="492440"/>
          </a:xfrm>
        </p:grpSpPr>
        <p:grpSp>
          <p:nvGrpSpPr>
            <p:cNvPr id="14" name="组合 13"/>
            <p:cNvGrpSpPr/>
            <p:nvPr/>
          </p:nvGrpSpPr>
          <p:grpSpPr>
            <a:xfrm>
              <a:off x="0" y="80628"/>
              <a:ext cx="12172186" cy="492440"/>
              <a:chOff x="0" y="80628"/>
              <a:chExt cx="12172186" cy="492440"/>
            </a:xfrm>
          </p:grpSpPr>
          <p:sp>
            <p:nvSpPr>
              <p:cNvPr id="16" name="标题 4"/>
              <p:cNvSpPr txBox="1"/>
              <p:nvPr/>
            </p:nvSpPr>
            <p:spPr>
              <a:xfrm>
                <a:off x="841001" y="92482"/>
                <a:ext cx="669210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rgbClr val="2C3637"/>
                    </a:solidFill>
                    <a:latin typeface="微软雅黑" panose="020B0503020204020204" pitchFamily="34" charset="-122"/>
                    <a:ea typeface="微软雅黑" panose="020B0503020204020204" pitchFamily="34" charset="-122"/>
                  </a:rPr>
                  <a:t>COMPANY OVERVIEW</a:t>
                </a:r>
                <a:endParaRPr lang="en-US" altLang="zh-CN" sz="1600" b="1" dirty="0">
                  <a:solidFill>
                    <a:srgbClr val="2C3637"/>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490049" y="80628"/>
                <a:ext cx="288032" cy="288032"/>
                <a:chOff x="624979" y="908720"/>
                <a:chExt cx="288032" cy="288032"/>
              </a:xfrm>
            </p:grpSpPr>
            <p:cxnSp>
              <p:nvCxnSpPr>
                <p:cNvPr id="21" name="直接连接符 2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cxnSp>
            <p:nvCxnSpPr>
              <p:cNvPr id="20" name="直接连接符 19"/>
              <p:cNvCxnSpPr/>
              <p:nvPr/>
            </p:nvCxnSpPr>
            <p:spPr>
              <a:xfrm>
                <a:off x="0" y="571480"/>
                <a:ext cx="12172186" cy="1588"/>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pic>
          <p:nvPicPr>
            <p:cNvPr id="15" name="Picture 2" descr="C:\Users\Administrator.USER-20170314IO\Desktop\集团PPT\TANTECH 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04950" y="92982"/>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直接连接符 83"/>
          <p:cNvCxnSpPr/>
          <p:nvPr/>
        </p:nvCxnSpPr>
        <p:spPr>
          <a:xfrm>
            <a:off x="192931" y="3623991"/>
            <a:ext cx="11881320" cy="0"/>
          </a:xfrm>
          <a:prstGeom prst="line">
            <a:avLst/>
          </a:prstGeom>
          <a:ln>
            <a:solidFill>
              <a:srgbClr val="2C3637"/>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5" name="组合 84"/>
          <p:cNvGrpSpPr/>
          <p:nvPr/>
        </p:nvGrpSpPr>
        <p:grpSpPr>
          <a:xfrm>
            <a:off x="1345565" y="3512171"/>
            <a:ext cx="216024" cy="216024"/>
            <a:chOff x="3793331" y="2276872"/>
            <a:chExt cx="216024" cy="216024"/>
          </a:xfrm>
          <a:solidFill>
            <a:srgbClr val="2C3637"/>
          </a:solidFill>
        </p:grpSpPr>
        <p:sp>
          <p:nvSpPr>
            <p:cNvPr id="86" name="椭圆 85"/>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8" name="组合 87"/>
          <p:cNvGrpSpPr/>
          <p:nvPr/>
        </p:nvGrpSpPr>
        <p:grpSpPr>
          <a:xfrm>
            <a:off x="3167361" y="3571876"/>
            <a:ext cx="216024" cy="216024"/>
            <a:chOff x="3793331" y="2276872"/>
            <a:chExt cx="216024" cy="216024"/>
          </a:xfrm>
          <a:solidFill>
            <a:srgbClr val="2C3637"/>
          </a:solidFill>
        </p:grpSpPr>
        <p:sp>
          <p:nvSpPr>
            <p:cNvPr id="89" name="椭圆 88"/>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p:cNvGrpSpPr/>
          <p:nvPr/>
        </p:nvGrpSpPr>
        <p:grpSpPr>
          <a:xfrm>
            <a:off x="6527611" y="3512171"/>
            <a:ext cx="216024" cy="216024"/>
            <a:chOff x="3793331" y="2276872"/>
            <a:chExt cx="216024" cy="216024"/>
          </a:xfrm>
          <a:solidFill>
            <a:srgbClr val="2C3637"/>
          </a:solidFill>
        </p:grpSpPr>
        <p:sp>
          <p:nvSpPr>
            <p:cNvPr id="95" name="椭圆 94"/>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7" name="组合 96"/>
          <p:cNvGrpSpPr/>
          <p:nvPr/>
        </p:nvGrpSpPr>
        <p:grpSpPr>
          <a:xfrm>
            <a:off x="4878386" y="3500438"/>
            <a:ext cx="288032" cy="288032"/>
            <a:chOff x="3793331" y="2276872"/>
            <a:chExt cx="216024" cy="216024"/>
          </a:xfrm>
          <a:solidFill>
            <a:srgbClr val="2C3637"/>
          </a:solidFill>
        </p:grpSpPr>
        <p:sp>
          <p:nvSpPr>
            <p:cNvPr id="98" name="椭圆 97"/>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0" name="组合 99"/>
          <p:cNvGrpSpPr/>
          <p:nvPr/>
        </p:nvGrpSpPr>
        <p:grpSpPr>
          <a:xfrm>
            <a:off x="8527430" y="3500438"/>
            <a:ext cx="216024" cy="216024"/>
            <a:chOff x="3793331" y="2276872"/>
            <a:chExt cx="216024" cy="216024"/>
          </a:xfrm>
          <a:solidFill>
            <a:srgbClr val="2C3637"/>
          </a:solidFill>
        </p:grpSpPr>
        <p:sp>
          <p:nvSpPr>
            <p:cNvPr id="101" name="椭圆 100"/>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3" name="组合 102"/>
          <p:cNvGrpSpPr/>
          <p:nvPr/>
        </p:nvGrpSpPr>
        <p:grpSpPr>
          <a:xfrm>
            <a:off x="10455305" y="3500438"/>
            <a:ext cx="216024" cy="216024"/>
            <a:chOff x="3793331" y="2276872"/>
            <a:chExt cx="216024" cy="216024"/>
          </a:xfrm>
          <a:solidFill>
            <a:srgbClr val="2C3637"/>
          </a:solidFill>
        </p:grpSpPr>
        <p:sp>
          <p:nvSpPr>
            <p:cNvPr id="104" name="椭圆 103"/>
            <p:cNvSpPr/>
            <p:nvPr/>
          </p:nvSpPr>
          <p:spPr>
            <a:xfrm>
              <a:off x="3829335" y="2312876"/>
              <a:ext cx="144016" cy="144016"/>
            </a:xfrm>
            <a:prstGeom prst="ellipse">
              <a:avLst/>
            </a:prstGeom>
            <a:grpFill/>
            <a:ln>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p:nvPr/>
          </p:nvSpPr>
          <p:spPr>
            <a:xfrm>
              <a:off x="3793331" y="2276872"/>
              <a:ext cx="216024" cy="216024"/>
            </a:xfrm>
            <a:prstGeom prst="ellipse">
              <a:avLst/>
            </a:prstGeom>
            <a:grpFill/>
            <a:ln w="3175">
              <a:solidFill>
                <a:srgbClr val="2C3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6" name="标题 4"/>
          <p:cNvSpPr txBox="1"/>
          <p:nvPr/>
        </p:nvSpPr>
        <p:spPr>
          <a:xfrm>
            <a:off x="697493" y="3786190"/>
            <a:ext cx="1692188" cy="9457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600" b="1" dirty="0">
                <a:latin typeface="微软雅黑" panose="020B0503020204020204" pitchFamily="34" charset="-122"/>
                <a:ea typeface="微软雅黑" panose="020B0503020204020204" pitchFamily="34" charset="-122"/>
              </a:rPr>
              <a:t>2002.10</a:t>
            </a:r>
            <a:endParaRPr lang="en-US" altLang="zh-CN" sz="1600" b="1" dirty="0">
              <a:latin typeface="微软雅黑" panose="020B0503020204020204" pitchFamily="34" charset="-122"/>
              <a:ea typeface="微软雅黑" panose="020B0503020204020204" pitchFamily="34" charset="-122"/>
            </a:endParaRPr>
          </a:p>
          <a:p>
            <a:r>
              <a:rPr lang="en-US" altLang="zh-CN" sz="1600" b="1" dirty="0">
                <a:latin typeface="微软雅黑" panose="020B0503020204020204" pitchFamily="34" charset="-122"/>
                <a:ea typeface="微软雅黑" panose="020B0503020204020204" pitchFamily="34" charset="-122"/>
                <a:sym typeface="+mn-ea"/>
              </a:rPr>
              <a:t>Started business</a:t>
            </a:r>
            <a:endParaRPr lang="zh-CN" altLang="en-US" sz="1600" b="1" dirty="0">
              <a:latin typeface="微软雅黑" panose="020B0503020204020204" pitchFamily="34" charset="-122"/>
              <a:ea typeface="微软雅黑" panose="020B0503020204020204" pitchFamily="34" charset="-122"/>
              <a:sym typeface="+mn-ea"/>
            </a:endParaRPr>
          </a:p>
        </p:txBody>
      </p:sp>
      <p:sp>
        <p:nvSpPr>
          <p:cNvPr id="107" name="标题 4"/>
          <p:cNvSpPr txBox="1"/>
          <p:nvPr/>
        </p:nvSpPr>
        <p:spPr>
          <a:xfrm>
            <a:off x="2474803" y="3996602"/>
            <a:ext cx="1493728" cy="5909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600" dirty="0">
                <a:latin typeface="微软雅黑" panose="020B0503020204020204" pitchFamily="34" charset="-122"/>
                <a:ea typeface="微软雅黑" panose="020B0503020204020204" pitchFamily="34" charset="-122"/>
                <a:sym typeface="+mn-ea"/>
              </a:rPr>
              <a:t>2010.11</a:t>
            </a:r>
            <a:endParaRPr lang="en-US" altLang="zh-CN" sz="1600" dirty="0">
              <a:latin typeface="微软雅黑" panose="020B0503020204020204" pitchFamily="34" charset="-122"/>
              <a:ea typeface="微软雅黑" panose="020B0503020204020204" pitchFamily="34" charset="-122"/>
              <a:sym typeface="+mn-ea"/>
            </a:endParaRPr>
          </a:p>
          <a:p>
            <a:r>
              <a:rPr lang="en-US" altLang="zh-CN" sz="1600" dirty="0">
                <a:latin typeface="微软雅黑" panose="020B0503020204020204" pitchFamily="34" charset="-122"/>
                <a:ea typeface="微软雅黑" panose="020B0503020204020204" pitchFamily="34" charset="-122"/>
              </a:rPr>
              <a:t>Tantech Holdings</a:t>
            </a:r>
            <a:endParaRPr lang="zh-CN" altLang="en-US" sz="1600" dirty="0">
              <a:latin typeface="微软雅黑" panose="020B0503020204020204" pitchFamily="34" charset="-122"/>
              <a:ea typeface="微软雅黑" panose="020B0503020204020204" pitchFamily="34" charset="-122"/>
            </a:endParaRPr>
          </a:p>
        </p:txBody>
      </p:sp>
      <p:sp>
        <p:nvSpPr>
          <p:cNvPr id="108" name="标题 4"/>
          <p:cNvSpPr txBox="1"/>
          <p:nvPr/>
        </p:nvSpPr>
        <p:spPr>
          <a:xfrm>
            <a:off x="3937347" y="4056039"/>
            <a:ext cx="1296144" cy="4688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9" name="标题 4"/>
          <p:cNvSpPr txBox="1"/>
          <p:nvPr/>
        </p:nvSpPr>
        <p:spPr>
          <a:xfrm>
            <a:off x="5376737" y="4056039"/>
            <a:ext cx="1368922" cy="4688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10" name="标题 4"/>
          <p:cNvSpPr txBox="1"/>
          <p:nvPr/>
        </p:nvSpPr>
        <p:spPr>
          <a:xfrm>
            <a:off x="4235127" y="4000504"/>
            <a:ext cx="1428760" cy="7143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1600" b="1" dirty="0">
                <a:latin typeface="微软雅黑" panose="020B0503020204020204" pitchFamily="34" charset="-122"/>
                <a:ea typeface="微软雅黑" panose="020B0503020204020204" pitchFamily="34" charset="-122"/>
              </a:rPr>
              <a:t>2015.3.24</a:t>
            </a:r>
            <a:endParaRPr lang="en-US" altLang="zh-CN" sz="1600" b="1" dirty="0">
              <a:latin typeface="微软雅黑" panose="020B0503020204020204" pitchFamily="34" charset="-122"/>
              <a:ea typeface="微软雅黑" panose="020B0503020204020204" pitchFamily="34" charset="-122"/>
            </a:endParaRPr>
          </a:p>
          <a:p>
            <a:r>
              <a:rPr lang="en-US" altLang="zh-CN" sz="1600" b="1" dirty="0">
                <a:latin typeface="微软雅黑" panose="020B0503020204020204" pitchFamily="34" charset="-122"/>
                <a:ea typeface="微软雅黑" panose="020B0503020204020204" pitchFamily="34" charset="-122"/>
              </a:rPr>
              <a:t>Listed on NASDAQ</a:t>
            </a:r>
            <a:endParaRPr lang="en-US" altLang="zh-CN" sz="1600" b="1" dirty="0">
              <a:latin typeface="微软雅黑" panose="020B0503020204020204" pitchFamily="34" charset="-122"/>
              <a:ea typeface="微软雅黑" panose="020B0503020204020204" pitchFamily="34" charset="-122"/>
            </a:endParaRPr>
          </a:p>
        </p:txBody>
      </p:sp>
      <p:sp>
        <p:nvSpPr>
          <p:cNvPr id="111" name="标题 4"/>
          <p:cNvSpPr txBox="1"/>
          <p:nvPr/>
        </p:nvSpPr>
        <p:spPr>
          <a:xfrm>
            <a:off x="5853573" y="3933229"/>
            <a:ext cx="1778635" cy="937319"/>
          </a:xfrm>
          <a:prstGeom prst="rect">
            <a:avLst/>
          </a:prstGeom>
        </p:spPr>
        <p:txBody>
          <a:bodyPr vert="horz" lIns="91440" tIns="45720" rIns="91440" bIns="45720" rtlCol="0" anchor="ctr">
            <a:noAutofit/>
          </a:bodyPr>
          <a:lstStyle>
            <a:defPPr>
              <a:defRPr lang="zh-CN"/>
            </a:defPPr>
            <a:lvl1pPr algn="ctr">
              <a:spcBef>
                <a:spcPct val="0"/>
              </a:spcBef>
              <a:buNone/>
              <a:defRPr>
                <a:latin typeface="微软雅黑" panose="020B0503020204020204" pitchFamily="34" charset="-122"/>
                <a:ea typeface="微软雅黑" panose="020B0503020204020204" pitchFamily="34" charset="-122"/>
                <a:cs typeface="+mj-cs"/>
              </a:defRPr>
            </a:lvl1pPr>
          </a:lstStyle>
          <a:p>
            <a:pPr algn="ctr">
              <a:buClrTx/>
              <a:buSzTx/>
              <a:buNone/>
            </a:pPr>
            <a:r>
              <a:rPr lang="en-US" altLang="zh-CN" sz="1600" dirty="0"/>
              <a:t>2017-2020</a:t>
            </a:r>
            <a:endParaRPr lang="en-US" altLang="zh-CN" sz="1600" dirty="0"/>
          </a:p>
          <a:p>
            <a:pPr algn="ctr">
              <a:buClrTx/>
              <a:buSzTx/>
              <a:buNone/>
            </a:pPr>
            <a:r>
              <a:rPr lang="en-US" altLang="zh-CN" sz="1600" dirty="0"/>
              <a:t>Expanded into electrical vehicle industry</a:t>
            </a:r>
            <a:endParaRPr lang="en-US" altLang="zh-CN" sz="1600" dirty="0"/>
          </a:p>
        </p:txBody>
      </p:sp>
      <p:grpSp>
        <p:nvGrpSpPr>
          <p:cNvPr id="113" name="组合 112"/>
          <p:cNvGrpSpPr/>
          <p:nvPr/>
        </p:nvGrpSpPr>
        <p:grpSpPr>
          <a:xfrm>
            <a:off x="6159370" y="906467"/>
            <a:ext cx="5733696" cy="2558506"/>
            <a:chOff x="6220585" y="660994"/>
            <a:chExt cx="4968552" cy="2425894"/>
          </a:xfrm>
          <a:solidFill>
            <a:srgbClr val="C00000"/>
          </a:solidFill>
        </p:grpSpPr>
        <p:sp>
          <p:nvSpPr>
            <p:cNvPr id="114" name="圆角矩形 113"/>
            <p:cNvSpPr/>
            <p:nvPr/>
          </p:nvSpPr>
          <p:spPr>
            <a:xfrm>
              <a:off x="6220585" y="660994"/>
              <a:ext cx="4968552" cy="1656183"/>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等腰三角形 114"/>
            <p:cNvSpPr/>
            <p:nvPr/>
          </p:nvSpPr>
          <p:spPr>
            <a:xfrm rot="9840227">
              <a:off x="9292265" y="2036853"/>
              <a:ext cx="902685" cy="1050035"/>
            </a:xfrm>
            <a:prstGeom prst="triangle">
              <a:avLst>
                <a:gd name="adj" fmla="val 38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2" name="矩形 3"/>
          <p:cNvSpPr>
            <a:spLocks noChangeArrowheads="1"/>
          </p:cNvSpPr>
          <p:nvPr/>
        </p:nvSpPr>
        <p:spPr bwMode="auto">
          <a:xfrm>
            <a:off x="1921123" y="5808609"/>
            <a:ext cx="1729632" cy="282575"/>
          </a:xfrm>
          <a:prstGeom prst="rect">
            <a:avLst/>
          </a:prstGeom>
          <a:noFill/>
          <a:ln w="9525">
            <a:noFill/>
            <a:miter lim="800000"/>
          </a:ln>
        </p:spPr>
        <p:txBody>
          <a:bodyPr wrap="square" lIns="68573" tIns="34287" rIns="68573" bIns="34287">
            <a:spAutoFit/>
          </a:bodyPr>
          <a:lstStyle/>
          <a:p>
            <a:pPr algn="ctr">
              <a:spcBef>
                <a:spcPct val="0"/>
              </a:spcBef>
              <a:buFont typeface="Arial" panose="020B0604020202020204" pitchFamily="34" charset="0"/>
              <a:buNone/>
            </a:pPr>
            <a:r>
              <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rPr>
              <a:t>十八年史历程</a:t>
            </a:r>
            <a:endParaRPr lang="zh-CN" altLang="en-US" sz="1400" b="1" dirty="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77" name="标题 4"/>
          <p:cNvSpPr txBox="1"/>
          <p:nvPr/>
        </p:nvSpPr>
        <p:spPr>
          <a:xfrm>
            <a:off x="11858227"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dirty="0">
                <a:solidFill>
                  <a:schemeClr val="bg1"/>
                </a:solidFill>
                <a:latin typeface="微软雅黑" panose="020B0503020204020204" pitchFamily="34" charset="-122"/>
                <a:ea typeface="微软雅黑" panose="020B0503020204020204" pitchFamily="34" charset="-122"/>
              </a:rPr>
              <a:t>   </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131" name="矩形 130"/>
          <p:cNvSpPr/>
          <p:nvPr/>
        </p:nvSpPr>
        <p:spPr>
          <a:xfrm>
            <a:off x="6519745" y="1141349"/>
            <a:ext cx="5308541" cy="1323439"/>
          </a:xfrm>
          <a:prstGeom prst="rect">
            <a:avLst/>
          </a:prstGeom>
        </p:spPr>
        <p:txBody>
          <a:bodyPr wrap="square">
            <a:spAutoFit/>
          </a:bodyPr>
          <a:lstStyle/>
          <a:p>
            <a:r>
              <a:rPr lang="en-US" altLang="zh-CN" sz="1600" dirty="0">
                <a:solidFill>
                  <a:schemeClr val="bg1"/>
                </a:solidFill>
                <a:latin typeface="微软雅黑" panose="020B0503020204020204" pitchFamily="34" charset="-122"/>
                <a:ea typeface="微软雅黑" panose="020B0503020204020204" pitchFamily="34" charset="-122"/>
              </a:rPr>
              <a:t>Business focus will be strategically transformed and upgraded in the future, with global energy-saving and environmentally friendly, biodegradable paper and pulp model products and solutions as the main operation direction.</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nvGrpSpPr>
          <p:cNvPr id="52" name="组合 51"/>
          <p:cNvGrpSpPr/>
          <p:nvPr/>
        </p:nvGrpSpPr>
        <p:grpSpPr>
          <a:xfrm>
            <a:off x="776692" y="1634364"/>
            <a:ext cx="2967146" cy="1867270"/>
            <a:chOff x="2623808" y="2054821"/>
            <a:chExt cx="4632779" cy="1127424"/>
          </a:xfrm>
          <a:solidFill>
            <a:srgbClr val="C00000"/>
          </a:solidFill>
        </p:grpSpPr>
        <p:sp>
          <p:nvSpPr>
            <p:cNvPr id="53" name="圆角矩形 113"/>
            <p:cNvSpPr/>
            <p:nvPr/>
          </p:nvSpPr>
          <p:spPr>
            <a:xfrm>
              <a:off x="2623808" y="2054821"/>
              <a:ext cx="4632779" cy="604063"/>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微软雅黑" panose="020B0503020204020204" pitchFamily="34" charset="-122"/>
                  <a:ea typeface="微软雅黑" panose="020B0503020204020204" pitchFamily="34" charset="-122"/>
                </a:rPr>
                <a:t>Establishment </a:t>
              </a:r>
              <a:endParaRPr lang="zh-CN" altLang="en-US" dirty="0">
                <a:latin typeface="微软雅黑" panose="020B0503020204020204" pitchFamily="34" charset="-122"/>
                <a:ea typeface="微软雅黑" panose="020B0503020204020204" pitchFamily="34" charset="-122"/>
              </a:endParaRPr>
            </a:p>
          </p:txBody>
        </p:sp>
        <p:sp>
          <p:nvSpPr>
            <p:cNvPr id="54" name="等腰三角形 53"/>
            <p:cNvSpPr/>
            <p:nvPr/>
          </p:nvSpPr>
          <p:spPr>
            <a:xfrm rot="10800000">
              <a:off x="3793098" y="2667633"/>
              <a:ext cx="1405379" cy="514612"/>
            </a:xfrm>
            <a:prstGeom prst="triangle">
              <a:avLst>
                <a:gd name="adj" fmla="val 10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0" y="75972"/>
            <a:ext cx="12172186" cy="497096"/>
            <a:chOff x="0" y="75972"/>
            <a:chExt cx="12172186" cy="497096"/>
          </a:xfrm>
        </p:grpSpPr>
        <p:grpSp>
          <p:nvGrpSpPr>
            <p:cNvPr id="2" name="组合 1"/>
            <p:cNvGrpSpPr/>
            <p:nvPr/>
          </p:nvGrpSpPr>
          <p:grpSpPr>
            <a:xfrm>
              <a:off x="0" y="75972"/>
              <a:ext cx="12172186" cy="497096"/>
              <a:chOff x="0" y="75972"/>
              <a:chExt cx="12172186" cy="497096"/>
            </a:xfrm>
          </p:grpSpPr>
          <p:sp>
            <p:nvSpPr>
              <p:cNvPr id="42" name="标题 4"/>
              <p:cNvSpPr txBox="1"/>
              <p:nvPr/>
            </p:nvSpPr>
            <p:spPr>
              <a:xfrm>
                <a:off x="841636" y="75972"/>
                <a:ext cx="669210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rgbClr val="2C3637"/>
                    </a:solidFill>
                    <a:latin typeface="微软雅黑" panose="020B0503020204020204" pitchFamily="34" charset="-122"/>
                    <a:ea typeface="微软雅黑" panose="020B0503020204020204" pitchFamily="34" charset="-122"/>
                  </a:rPr>
                  <a:t>DEVELOPMENT  HISTORY</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grpSp>
            <p:nvGrpSpPr>
              <p:cNvPr id="80" name="组合 79"/>
              <p:cNvGrpSpPr/>
              <p:nvPr/>
            </p:nvGrpSpPr>
            <p:grpSpPr>
              <a:xfrm>
                <a:off x="490049" y="80628"/>
                <a:ext cx="288032" cy="288032"/>
                <a:chOff x="624979" y="908720"/>
                <a:chExt cx="288032" cy="288032"/>
              </a:xfrm>
            </p:grpSpPr>
            <p:cxnSp>
              <p:nvCxnSpPr>
                <p:cNvPr id="81" name="直接连接符 80"/>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cxnSp>
            <p:nvCxnSpPr>
              <p:cNvPr id="133" name="直接连接符 132"/>
              <p:cNvCxnSpPr/>
              <p:nvPr/>
            </p:nvCxnSpPr>
            <p:spPr>
              <a:xfrm>
                <a:off x="0" y="571480"/>
                <a:ext cx="12172186" cy="1588"/>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grpSp>
        <p:pic>
          <p:nvPicPr>
            <p:cNvPr id="55" name="Picture 2" descr="C:\Users\Administrator.USER-20170314IO\Desktop\集团PPT\TANTECH LOGO.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404950" y="92982"/>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标题 4"/>
          <p:cNvSpPr txBox="1"/>
          <p:nvPr/>
        </p:nvSpPr>
        <p:spPr>
          <a:xfrm>
            <a:off x="8002905" y="3790315"/>
            <a:ext cx="1778635" cy="1038225"/>
          </a:xfrm>
          <a:prstGeom prst="rect">
            <a:avLst/>
          </a:prstGeom>
        </p:spPr>
        <p:txBody>
          <a:bodyPr vert="horz" lIns="91440" tIns="45720" rIns="91440" bIns="45720" rtlCol="0" anchor="ctr">
            <a:noAutofit/>
          </a:bodyPr>
          <a:lstStyle>
            <a:defPPr>
              <a:defRPr lang="zh-CN"/>
            </a:defPPr>
            <a:lvl1pPr algn="ctr">
              <a:spcBef>
                <a:spcPct val="0"/>
              </a:spcBef>
              <a:buNone/>
              <a:defRPr>
                <a:latin typeface="微软雅黑" panose="020B0503020204020204" pitchFamily="34" charset="-122"/>
                <a:ea typeface="微软雅黑" panose="020B0503020204020204" pitchFamily="34" charset="-122"/>
                <a:cs typeface="+mj-cs"/>
              </a:defRPr>
            </a:lvl1pPr>
          </a:lstStyle>
          <a:p>
            <a:pPr algn="l"/>
            <a:r>
              <a:rPr lang="en-US" altLang="zh-CN" sz="1600" dirty="0"/>
              <a:t>2022.5-2022.7</a:t>
            </a:r>
            <a:endParaRPr lang="en-US" altLang="zh-CN" sz="1600" dirty="0"/>
          </a:p>
          <a:p>
            <a:pPr algn="l"/>
            <a:r>
              <a:rPr lang="en-US" altLang="zh-CN" sz="1600" dirty="0"/>
              <a:t>Setup </a:t>
            </a:r>
            <a:endParaRPr lang="en-US" altLang="zh-CN" sz="1600" dirty="0"/>
          </a:p>
          <a:p>
            <a:pPr algn="l"/>
            <a:r>
              <a:rPr lang="en-US" altLang="zh-CN" sz="1600" dirty="0" err="1"/>
              <a:t>EPakia</a:t>
            </a:r>
            <a:r>
              <a:rPr lang="en-US" altLang="zh-CN" sz="1600" dirty="0"/>
              <a:t> Inc. &amp;</a:t>
            </a:r>
            <a:endParaRPr lang="en-US" altLang="zh-CN" sz="1600" dirty="0"/>
          </a:p>
          <a:p>
            <a:pPr algn="l"/>
            <a:r>
              <a:rPr lang="en-US" altLang="zh-CN" sz="1600" dirty="0" err="1"/>
              <a:t>EPakia</a:t>
            </a:r>
            <a:r>
              <a:rPr lang="en-US" altLang="zh-CN" sz="1600" dirty="0"/>
              <a:t> Canada</a:t>
            </a:r>
            <a:endParaRPr lang="en-US" altLang="zh-CN" sz="1600" dirty="0"/>
          </a:p>
        </p:txBody>
      </p:sp>
      <p:sp>
        <p:nvSpPr>
          <p:cNvPr id="5" name="标题 4"/>
          <p:cNvSpPr txBox="1"/>
          <p:nvPr>
            <p:custDataLst>
              <p:tags r:id="rId2"/>
            </p:custDataLst>
          </p:nvPr>
        </p:nvSpPr>
        <p:spPr>
          <a:xfrm>
            <a:off x="9698355" y="3781425"/>
            <a:ext cx="1778635" cy="1038225"/>
          </a:xfrm>
          <a:prstGeom prst="rect">
            <a:avLst/>
          </a:prstGeom>
        </p:spPr>
        <p:txBody>
          <a:bodyPr vert="horz" lIns="91440" tIns="45720" rIns="91440" bIns="45720" rtlCol="0" anchor="ctr">
            <a:noAutofit/>
          </a:bodyPr>
          <a:lstStyle>
            <a:defPPr>
              <a:defRPr lang="zh-CN"/>
            </a:defPPr>
            <a:lvl1pPr algn="ctr">
              <a:spcBef>
                <a:spcPct val="0"/>
              </a:spcBef>
              <a:buNone/>
              <a:defRPr>
                <a:latin typeface="微软雅黑" panose="020B0503020204020204" pitchFamily="34" charset="-122"/>
                <a:ea typeface="微软雅黑" panose="020B0503020204020204" pitchFamily="34" charset="-122"/>
                <a:cs typeface="+mj-cs"/>
              </a:defRPr>
            </a:lvl1pPr>
          </a:lstStyle>
          <a:p>
            <a:pPr algn="ctr"/>
            <a:r>
              <a:rPr lang="en-US" altLang="zh-CN" sz="1600" b="1" dirty="0"/>
              <a:t>Strategic transformation and upgrade</a:t>
            </a:r>
            <a:endParaRPr lang="en-US" altLang="zh-CN" sz="16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4866094" y="1476663"/>
            <a:ext cx="2448272" cy="244827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 4"/>
          <p:cNvSpPr txBox="1"/>
          <p:nvPr/>
        </p:nvSpPr>
        <p:spPr>
          <a:xfrm>
            <a:off x="4491924" y="4323668"/>
            <a:ext cx="3333855" cy="4734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b="1" dirty="0">
                <a:solidFill>
                  <a:schemeClr val="tx1">
                    <a:lumMod val="85000"/>
                    <a:lumOff val="15000"/>
                  </a:schemeClr>
                </a:solidFill>
                <a:latin typeface="微软雅黑" panose="020B0503020204020204" pitchFamily="34" charset="-122"/>
                <a:ea typeface="微软雅黑" panose="020B0503020204020204" pitchFamily="34" charset="-122"/>
              </a:rPr>
              <a:t>Brands &amp; Products</a:t>
            </a:r>
            <a:endPar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椭圆 23"/>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a:spLocks noChangeAspect="1"/>
          </p:cNvSpPr>
          <p:nvPr/>
        </p:nvSpPr>
        <p:spPr>
          <a:xfrm>
            <a:off x="6054621" y="134076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4953340" y="1580419"/>
            <a:ext cx="2240761" cy="2240761"/>
          </a:xfrm>
          <a:prstGeom prst="ellipse">
            <a:avLst/>
          </a:prstGeom>
          <a:noFill/>
          <a:ln w="31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p:cNvCxnSpPr/>
          <p:nvPr/>
        </p:nvCxnSpPr>
        <p:spPr>
          <a:xfrm>
            <a:off x="4729395" y="4797152"/>
            <a:ext cx="2880360" cy="0"/>
          </a:xfrm>
          <a:prstGeom prst="line">
            <a:avLst/>
          </a:prstGeom>
          <a:ln>
            <a:solidFill>
              <a:srgbClr val="2C363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8" name="标题 4"/>
          <p:cNvSpPr txBox="1"/>
          <p:nvPr/>
        </p:nvSpPr>
        <p:spPr>
          <a:xfrm>
            <a:off x="48916" y="1665978"/>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2" name="标题 4"/>
          <p:cNvSpPr txBox="1"/>
          <p:nvPr/>
        </p:nvSpPr>
        <p:spPr>
          <a:xfrm>
            <a:off x="-403271" y="2285702"/>
            <a:ext cx="1725236"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4" name="标题 4"/>
          <p:cNvSpPr txBox="1"/>
          <p:nvPr/>
        </p:nvSpPr>
        <p:spPr>
          <a:xfrm>
            <a:off x="48915" y="2591841"/>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6" name="标题 4"/>
          <p:cNvSpPr txBox="1"/>
          <p:nvPr/>
        </p:nvSpPr>
        <p:spPr>
          <a:xfrm>
            <a:off x="11858227" y="1282726"/>
            <a:ext cx="648072" cy="537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dirty="0">
                <a:solidFill>
                  <a:schemeClr val="bg1"/>
                </a:solidFill>
                <a:latin typeface="微软雅黑" panose="020B0503020204020204" pitchFamily="34" charset="-122"/>
                <a:ea typeface="微软雅黑" panose="020B0503020204020204" pitchFamily="34" charset="-122"/>
              </a:rPr>
              <a:t>   </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68" name="标题 4"/>
          <p:cNvSpPr txBox="1"/>
          <p:nvPr/>
        </p:nvSpPr>
        <p:spPr>
          <a:xfrm>
            <a:off x="48915" y="1355969"/>
            <a:ext cx="1224135"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69" name="Rectangle 5"/>
          <p:cNvSpPr>
            <a:spLocks noChangeArrowheads="1"/>
          </p:cNvSpPr>
          <p:nvPr/>
        </p:nvSpPr>
        <p:spPr bwMode="auto">
          <a:xfrm>
            <a:off x="1" y="6781711"/>
            <a:ext cx="12218266" cy="81520"/>
          </a:xfrm>
          <a:prstGeom prst="rect">
            <a:avLst/>
          </a:prstGeom>
          <a:solidFill>
            <a:srgbClr val="C00000"/>
          </a:solidFill>
          <a:ln>
            <a:noFill/>
          </a:ln>
        </p:spPr>
        <p:txBody>
          <a:bodyPr vert="horz" wrap="square" lIns="91440" tIns="45720" rIns="91440" bIns="45720" numCol="1" anchor="t" anchorCtr="0" compatLnSpc="1"/>
          <a:lstStyle/>
          <a:p>
            <a:endParaRPr lang="zh-CN" altLang="en-US"/>
          </a:p>
        </p:txBody>
      </p:sp>
      <p:pic>
        <p:nvPicPr>
          <p:cNvPr id="38" name="Picture 2" descr="C:\Users\Administrator.USER-20170314IO\Desktop\集团PPT\TANTECH LOGO.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418067" y="188640"/>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 name="组合 43"/>
          <p:cNvGrpSpPr/>
          <p:nvPr/>
        </p:nvGrpSpPr>
        <p:grpSpPr>
          <a:xfrm>
            <a:off x="5504180" y="1992630"/>
            <a:ext cx="1160780" cy="1172210"/>
            <a:chOff x="5454052" y="1074902"/>
            <a:chExt cx="939800" cy="939800"/>
          </a:xfrm>
        </p:grpSpPr>
        <p:sp>
          <p:nvSpPr>
            <p:cNvPr id="45" name="椭圆 44"/>
            <p:cNvSpPr/>
            <p:nvPr/>
          </p:nvSpPr>
          <p:spPr>
            <a:xfrm>
              <a:off x="5454052" y="1074902"/>
              <a:ext cx="939800" cy="939800"/>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46" name="组合 45"/>
            <p:cNvGrpSpPr/>
            <p:nvPr/>
          </p:nvGrpSpPr>
          <p:grpSpPr>
            <a:xfrm>
              <a:off x="5729640" y="1309909"/>
              <a:ext cx="411300" cy="441104"/>
              <a:chOff x="5995987" y="547688"/>
              <a:chExt cx="219075" cy="234950"/>
            </a:xfrm>
            <a:solidFill>
              <a:schemeClr val="bg1"/>
            </a:solidFill>
          </p:grpSpPr>
          <p:sp>
            <p:nvSpPr>
              <p:cNvPr id="47" name="Freeform 1590"/>
              <p:cNvSpPr>
                <a:spLocks noEditPoints="1"/>
              </p:cNvSpPr>
              <p:nvPr/>
            </p:nvSpPr>
            <p:spPr bwMode="auto">
              <a:xfrm>
                <a:off x="5995987" y="547688"/>
                <a:ext cx="168275" cy="168275"/>
              </a:xfrm>
              <a:custGeom>
                <a:avLst/>
                <a:gdLst>
                  <a:gd name="T0" fmla="*/ 114 w 120"/>
                  <a:gd name="T1" fmla="*/ 70 h 120"/>
                  <a:gd name="T2" fmla="*/ 120 w 120"/>
                  <a:gd name="T3" fmla="*/ 64 h 120"/>
                  <a:gd name="T4" fmla="*/ 120 w 120"/>
                  <a:gd name="T5" fmla="*/ 56 h 120"/>
                  <a:gd name="T6" fmla="*/ 114 w 120"/>
                  <a:gd name="T7" fmla="*/ 50 h 120"/>
                  <a:gd name="T8" fmla="*/ 110 w 120"/>
                  <a:gd name="T9" fmla="*/ 50 h 120"/>
                  <a:gd name="T10" fmla="*/ 102 w 120"/>
                  <a:gd name="T11" fmla="*/ 45 h 120"/>
                  <a:gd name="T12" fmla="*/ 102 w 120"/>
                  <a:gd name="T13" fmla="*/ 32 h 120"/>
                  <a:gd name="T14" fmla="*/ 105 w 120"/>
                  <a:gd name="T15" fmla="*/ 29 h 120"/>
                  <a:gd name="T16" fmla="*/ 105 w 120"/>
                  <a:gd name="T17" fmla="*/ 20 h 120"/>
                  <a:gd name="T18" fmla="*/ 100 w 120"/>
                  <a:gd name="T19" fmla="*/ 15 h 120"/>
                  <a:gd name="T20" fmla="*/ 91 w 120"/>
                  <a:gd name="T21" fmla="*/ 15 h 120"/>
                  <a:gd name="T22" fmla="*/ 88 w 120"/>
                  <a:gd name="T23" fmla="*/ 18 h 120"/>
                  <a:gd name="T24" fmla="*/ 79 w 120"/>
                  <a:gd name="T25" fmla="*/ 20 h 120"/>
                  <a:gd name="T26" fmla="*/ 70 w 120"/>
                  <a:gd name="T27" fmla="*/ 10 h 120"/>
                  <a:gd name="T28" fmla="*/ 70 w 120"/>
                  <a:gd name="T29" fmla="*/ 6 h 120"/>
                  <a:gd name="T30" fmla="*/ 64 w 120"/>
                  <a:gd name="T31" fmla="*/ 0 h 120"/>
                  <a:gd name="T32" fmla="*/ 56 w 120"/>
                  <a:gd name="T33" fmla="*/ 0 h 120"/>
                  <a:gd name="T34" fmla="*/ 50 w 120"/>
                  <a:gd name="T35" fmla="*/ 6 h 120"/>
                  <a:gd name="T36" fmla="*/ 50 w 120"/>
                  <a:gd name="T37" fmla="*/ 10 h 120"/>
                  <a:gd name="T38" fmla="*/ 45 w 120"/>
                  <a:gd name="T39" fmla="*/ 18 h 120"/>
                  <a:gd name="T40" fmla="*/ 32 w 120"/>
                  <a:gd name="T41" fmla="*/ 18 h 120"/>
                  <a:gd name="T42" fmla="*/ 29 w 120"/>
                  <a:gd name="T43" fmla="*/ 15 h 120"/>
                  <a:gd name="T44" fmla="*/ 20 w 120"/>
                  <a:gd name="T45" fmla="*/ 15 h 120"/>
                  <a:gd name="T46" fmla="*/ 15 w 120"/>
                  <a:gd name="T47" fmla="*/ 20 h 120"/>
                  <a:gd name="T48" fmla="*/ 15 w 120"/>
                  <a:gd name="T49" fmla="*/ 29 h 120"/>
                  <a:gd name="T50" fmla="*/ 18 w 120"/>
                  <a:gd name="T51" fmla="*/ 32 h 120"/>
                  <a:gd name="T52" fmla="*/ 20 w 120"/>
                  <a:gd name="T53" fmla="*/ 41 h 120"/>
                  <a:gd name="T54" fmla="*/ 10 w 120"/>
                  <a:gd name="T55" fmla="*/ 50 h 120"/>
                  <a:gd name="T56" fmla="*/ 6 w 120"/>
                  <a:gd name="T57" fmla="*/ 50 h 120"/>
                  <a:gd name="T58" fmla="*/ 0 w 120"/>
                  <a:gd name="T59" fmla="*/ 56 h 120"/>
                  <a:gd name="T60" fmla="*/ 0 w 120"/>
                  <a:gd name="T61" fmla="*/ 64 h 120"/>
                  <a:gd name="T62" fmla="*/ 6 w 120"/>
                  <a:gd name="T63" fmla="*/ 70 h 120"/>
                  <a:gd name="T64" fmla="*/ 10 w 120"/>
                  <a:gd name="T65" fmla="*/ 70 h 120"/>
                  <a:gd name="T66" fmla="*/ 18 w 120"/>
                  <a:gd name="T67" fmla="*/ 75 h 120"/>
                  <a:gd name="T68" fmla="*/ 18 w 120"/>
                  <a:gd name="T69" fmla="*/ 88 h 120"/>
                  <a:gd name="T70" fmla="*/ 15 w 120"/>
                  <a:gd name="T71" fmla="*/ 91 h 120"/>
                  <a:gd name="T72" fmla="*/ 15 w 120"/>
                  <a:gd name="T73" fmla="*/ 100 h 120"/>
                  <a:gd name="T74" fmla="*/ 20 w 120"/>
                  <a:gd name="T75" fmla="*/ 105 h 120"/>
                  <a:gd name="T76" fmla="*/ 29 w 120"/>
                  <a:gd name="T77" fmla="*/ 105 h 120"/>
                  <a:gd name="T78" fmla="*/ 32 w 120"/>
                  <a:gd name="T79" fmla="*/ 102 h 120"/>
                  <a:gd name="T80" fmla="*/ 41 w 120"/>
                  <a:gd name="T81" fmla="*/ 100 h 120"/>
                  <a:gd name="T82" fmla="*/ 50 w 120"/>
                  <a:gd name="T83" fmla="*/ 110 h 120"/>
                  <a:gd name="T84" fmla="*/ 50 w 120"/>
                  <a:gd name="T85" fmla="*/ 114 h 120"/>
                  <a:gd name="T86" fmla="*/ 56 w 120"/>
                  <a:gd name="T87" fmla="*/ 120 h 120"/>
                  <a:gd name="T88" fmla="*/ 64 w 120"/>
                  <a:gd name="T89" fmla="*/ 120 h 120"/>
                  <a:gd name="T90" fmla="*/ 70 w 120"/>
                  <a:gd name="T91" fmla="*/ 114 h 120"/>
                  <a:gd name="T92" fmla="*/ 70 w 120"/>
                  <a:gd name="T93" fmla="*/ 110 h 120"/>
                  <a:gd name="T94" fmla="*/ 75 w 120"/>
                  <a:gd name="T95" fmla="*/ 102 h 120"/>
                  <a:gd name="T96" fmla="*/ 88 w 120"/>
                  <a:gd name="T97" fmla="*/ 102 h 120"/>
                  <a:gd name="T98" fmla="*/ 91 w 120"/>
                  <a:gd name="T99" fmla="*/ 105 h 120"/>
                  <a:gd name="T100" fmla="*/ 100 w 120"/>
                  <a:gd name="T101" fmla="*/ 105 h 120"/>
                  <a:gd name="T102" fmla="*/ 105 w 120"/>
                  <a:gd name="T103" fmla="*/ 100 h 120"/>
                  <a:gd name="T104" fmla="*/ 105 w 120"/>
                  <a:gd name="T105" fmla="*/ 91 h 120"/>
                  <a:gd name="T106" fmla="*/ 102 w 120"/>
                  <a:gd name="T107" fmla="*/ 88 h 120"/>
                  <a:gd name="T108" fmla="*/ 100 w 120"/>
                  <a:gd name="T109" fmla="*/ 79 h 120"/>
                  <a:gd name="T110" fmla="*/ 110 w 120"/>
                  <a:gd name="T111" fmla="*/ 70 h 120"/>
                  <a:gd name="T112" fmla="*/ 114 w 120"/>
                  <a:gd name="T113" fmla="*/ 70 h 120"/>
                  <a:gd name="T114" fmla="*/ 60 w 120"/>
                  <a:gd name="T115" fmla="*/ 86 h 120"/>
                  <a:gd name="T116" fmla="*/ 34 w 120"/>
                  <a:gd name="T117" fmla="*/ 60 h 120"/>
                  <a:gd name="T118" fmla="*/ 60 w 120"/>
                  <a:gd name="T119" fmla="*/ 34 h 120"/>
                  <a:gd name="T120" fmla="*/ 86 w 120"/>
                  <a:gd name="T121" fmla="*/ 60 h 120"/>
                  <a:gd name="T122" fmla="*/ 60 w 120"/>
                  <a:gd name="T123" fmla="*/ 8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 h="120">
                    <a:moveTo>
                      <a:pt x="114" y="70"/>
                    </a:moveTo>
                    <a:cubicBezTo>
                      <a:pt x="117" y="70"/>
                      <a:pt x="120" y="67"/>
                      <a:pt x="120" y="64"/>
                    </a:cubicBezTo>
                    <a:cubicBezTo>
                      <a:pt x="120" y="56"/>
                      <a:pt x="120" y="56"/>
                      <a:pt x="120" y="56"/>
                    </a:cubicBezTo>
                    <a:cubicBezTo>
                      <a:pt x="120" y="53"/>
                      <a:pt x="117" y="50"/>
                      <a:pt x="114" y="50"/>
                    </a:cubicBezTo>
                    <a:cubicBezTo>
                      <a:pt x="110" y="50"/>
                      <a:pt x="110" y="50"/>
                      <a:pt x="110" y="50"/>
                    </a:cubicBezTo>
                    <a:cubicBezTo>
                      <a:pt x="107" y="50"/>
                      <a:pt x="103" y="48"/>
                      <a:pt x="102" y="45"/>
                    </a:cubicBezTo>
                    <a:cubicBezTo>
                      <a:pt x="101" y="42"/>
                      <a:pt x="100" y="34"/>
                      <a:pt x="102" y="32"/>
                    </a:cubicBezTo>
                    <a:cubicBezTo>
                      <a:pt x="105" y="29"/>
                      <a:pt x="105" y="29"/>
                      <a:pt x="105" y="29"/>
                    </a:cubicBezTo>
                    <a:cubicBezTo>
                      <a:pt x="108" y="27"/>
                      <a:pt x="108" y="23"/>
                      <a:pt x="105" y="20"/>
                    </a:cubicBezTo>
                    <a:cubicBezTo>
                      <a:pt x="100" y="15"/>
                      <a:pt x="100" y="15"/>
                      <a:pt x="100" y="15"/>
                    </a:cubicBezTo>
                    <a:cubicBezTo>
                      <a:pt x="97" y="12"/>
                      <a:pt x="93" y="12"/>
                      <a:pt x="91" y="15"/>
                    </a:cubicBezTo>
                    <a:cubicBezTo>
                      <a:pt x="88" y="18"/>
                      <a:pt x="88" y="18"/>
                      <a:pt x="88" y="18"/>
                    </a:cubicBezTo>
                    <a:cubicBezTo>
                      <a:pt x="86" y="20"/>
                      <a:pt x="82" y="21"/>
                      <a:pt x="79" y="20"/>
                    </a:cubicBezTo>
                    <a:cubicBezTo>
                      <a:pt x="77" y="18"/>
                      <a:pt x="70" y="13"/>
                      <a:pt x="70" y="10"/>
                    </a:cubicBezTo>
                    <a:cubicBezTo>
                      <a:pt x="70" y="6"/>
                      <a:pt x="70" y="6"/>
                      <a:pt x="70" y="6"/>
                    </a:cubicBezTo>
                    <a:cubicBezTo>
                      <a:pt x="70" y="3"/>
                      <a:pt x="67" y="0"/>
                      <a:pt x="64" y="0"/>
                    </a:cubicBezTo>
                    <a:cubicBezTo>
                      <a:pt x="56" y="0"/>
                      <a:pt x="56" y="0"/>
                      <a:pt x="56" y="0"/>
                    </a:cubicBezTo>
                    <a:cubicBezTo>
                      <a:pt x="53" y="0"/>
                      <a:pt x="50" y="3"/>
                      <a:pt x="50" y="6"/>
                    </a:cubicBezTo>
                    <a:cubicBezTo>
                      <a:pt x="50" y="10"/>
                      <a:pt x="50" y="10"/>
                      <a:pt x="50" y="10"/>
                    </a:cubicBezTo>
                    <a:cubicBezTo>
                      <a:pt x="50" y="13"/>
                      <a:pt x="48" y="17"/>
                      <a:pt x="45" y="18"/>
                    </a:cubicBezTo>
                    <a:cubicBezTo>
                      <a:pt x="42" y="19"/>
                      <a:pt x="34" y="20"/>
                      <a:pt x="32" y="18"/>
                    </a:cubicBezTo>
                    <a:cubicBezTo>
                      <a:pt x="29" y="15"/>
                      <a:pt x="29" y="15"/>
                      <a:pt x="29" y="15"/>
                    </a:cubicBezTo>
                    <a:cubicBezTo>
                      <a:pt x="27" y="12"/>
                      <a:pt x="23" y="12"/>
                      <a:pt x="20" y="15"/>
                    </a:cubicBezTo>
                    <a:cubicBezTo>
                      <a:pt x="15" y="20"/>
                      <a:pt x="15" y="20"/>
                      <a:pt x="15" y="20"/>
                    </a:cubicBezTo>
                    <a:cubicBezTo>
                      <a:pt x="12" y="23"/>
                      <a:pt x="12" y="27"/>
                      <a:pt x="15" y="29"/>
                    </a:cubicBezTo>
                    <a:cubicBezTo>
                      <a:pt x="18" y="32"/>
                      <a:pt x="18" y="32"/>
                      <a:pt x="18" y="32"/>
                    </a:cubicBezTo>
                    <a:cubicBezTo>
                      <a:pt x="20" y="34"/>
                      <a:pt x="21" y="38"/>
                      <a:pt x="20" y="41"/>
                    </a:cubicBezTo>
                    <a:cubicBezTo>
                      <a:pt x="18" y="43"/>
                      <a:pt x="13" y="50"/>
                      <a:pt x="10" y="50"/>
                    </a:cubicBezTo>
                    <a:cubicBezTo>
                      <a:pt x="6" y="50"/>
                      <a:pt x="6" y="50"/>
                      <a:pt x="6" y="50"/>
                    </a:cubicBezTo>
                    <a:cubicBezTo>
                      <a:pt x="3" y="50"/>
                      <a:pt x="0" y="53"/>
                      <a:pt x="0" y="56"/>
                    </a:cubicBezTo>
                    <a:cubicBezTo>
                      <a:pt x="0" y="64"/>
                      <a:pt x="0" y="64"/>
                      <a:pt x="0" y="64"/>
                    </a:cubicBezTo>
                    <a:cubicBezTo>
                      <a:pt x="0" y="67"/>
                      <a:pt x="3" y="70"/>
                      <a:pt x="6" y="70"/>
                    </a:cubicBezTo>
                    <a:cubicBezTo>
                      <a:pt x="10" y="70"/>
                      <a:pt x="10" y="70"/>
                      <a:pt x="10" y="70"/>
                    </a:cubicBezTo>
                    <a:cubicBezTo>
                      <a:pt x="13" y="70"/>
                      <a:pt x="17" y="72"/>
                      <a:pt x="18" y="75"/>
                    </a:cubicBezTo>
                    <a:cubicBezTo>
                      <a:pt x="19" y="78"/>
                      <a:pt x="20" y="86"/>
                      <a:pt x="18" y="88"/>
                    </a:cubicBezTo>
                    <a:cubicBezTo>
                      <a:pt x="15" y="91"/>
                      <a:pt x="15" y="91"/>
                      <a:pt x="15" y="91"/>
                    </a:cubicBezTo>
                    <a:cubicBezTo>
                      <a:pt x="12" y="93"/>
                      <a:pt x="12" y="97"/>
                      <a:pt x="15" y="100"/>
                    </a:cubicBezTo>
                    <a:cubicBezTo>
                      <a:pt x="20" y="105"/>
                      <a:pt x="20" y="105"/>
                      <a:pt x="20" y="105"/>
                    </a:cubicBezTo>
                    <a:cubicBezTo>
                      <a:pt x="23" y="108"/>
                      <a:pt x="27" y="108"/>
                      <a:pt x="29" y="105"/>
                    </a:cubicBezTo>
                    <a:cubicBezTo>
                      <a:pt x="32" y="102"/>
                      <a:pt x="32" y="102"/>
                      <a:pt x="32" y="102"/>
                    </a:cubicBezTo>
                    <a:cubicBezTo>
                      <a:pt x="34" y="100"/>
                      <a:pt x="38" y="99"/>
                      <a:pt x="41" y="100"/>
                    </a:cubicBezTo>
                    <a:cubicBezTo>
                      <a:pt x="43" y="102"/>
                      <a:pt x="50" y="107"/>
                      <a:pt x="50" y="110"/>
                    </a:cubicBezTo>
                    <a:cubicBezTo>
                      <a:pt x="50" y="114"/>
                      <a:pt x="50" y="114"/>
                      <a:pt x="50" y="114"/>
                    </a:cubicBezTo>
                    <a:cubicBezTo>
                      <a:pt x="50" y="117"/>
                      <a:pt x="53" y="120"/>
                      <a:pt x="56" y="120"/>
                    </a:cubicBezTo>
                    <a:cubicBezTo>
                      <a:pt x="64" y="120"/>
                      <a:pt x="64" y="120"/>
                      <a:pt x="64" y="120"/>
                    </a:cubicBezTo>
                    <a:cubicBezTo>
                      <a:pt x="67" y="120"/>
                      <a:pt x="70" y="117"/>
                      <a:pt x="70" y="114"/>
                    </a:cubicBezTo>
                    <a:cubicBezTo>
                      <a:pt x="70" y="110"/>
                      <a:pt x="70" y="110"/>
                      <a:pt x="70" y="110"/>
                    </a:cubicBezTo>
                    <a:cubicBezTo>
                      <a:pt x="70" y="107"/>
                      <a:pt x="72" y="103"/>
                      <a:pt x="75" y="102"/>
                    </a:cubicBezTo>
                    <a:cubicBezTo>
                      <a:pt x="78" y="101"/>
                      <a:pt x="86" y="100"/>
                      <a:pt x="88" y="102"/>
                    </a:cubicBezTo>
                    <a:cubicBezTo>
                      <a:pt x="91" y="105"/>
                      <a:pt x="91" y="105"/>
                      <a:pt x="91" y="105"/>
                    </a:cubicBezTo>
                    <a:cubicBezTo>
                      <a:pt x="93" y="108"/>
                      <a:pt x="97" y="108"/>
                      <a:pt x="100" y="105"/>
                    </a:cubicBezTo>
                    <a:cubicBezTo>
                      <a:pt x="105" y="100"/>
                      <a:pt x="105" y="100"/>
                      <a:pt x="105" y="100"/>
                    </a:cubicBezTo>
                    <a:cubicBezTo>
                      <a:pt x="108" y="97"/>
                      <a:pt x="108" y="93"/>
                      <a:pt x="105" y="91"/>
                    </a:cubicBezTo>
                    <a:cubicBezTo>
                      <a:pt x="102" y="88"/>
                      <a:pt x="102" y="88"/>
                      <a:pt x="102" y="88"/>
                    </a:cubicBezTo>
                    <a:cubicBezTo>
                      <a:pt x="100" y="86"/>
                      <a:pt x="99" y="82"/>
                      <a:pt x="100" y="79"/>
                    </a:cubicBezTo>
                    <a:cubicBezTo>
                      <a:pt x="102" y="77"/>
                      <a:pt x="107" y="70"/>
                      <a:pt x="110" y="70"/>
                    </a:cubicBezTo>
                    <a:lnTo>
                      <a:pt x="114" y="70"/>
                    </a:lnTo>
                    <a:close/>
                    <a:moveTo>
                      <a:pt x="60" y="86"/>
                    </a:moveTo>
                    <a:cubicBezTo>
                      <a:pt x="46" y="86"/>
                      <a:pt x="34" y="74"/>
                      <a:pt x="34" y="60"/>
                    </a:cubicBezTo>
                    <a:cubicBezTo>
                      <a:pt x="34" y="46"/>
                      <a:pt x="46" y="34"/>
                      <a:pt x="60" y="34"/>
                    </a:cubicBezTo>
                    <a:cubicBezTo>
                      <a:pt x="74" y="34"/>
                      <a:pt x="86" y="46"/>
                      <a:pt x="86" y="60"/>
                    </a:cubicBezTo>
                    <a:cubicBezTo>
                      <a:pt x="86" y="74"/>
                      <a:pt x="74" y="86"/>
                      <a:pt x="60" y="8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8" name="Freeform 1591"/>
              <p:cNvSpPr>
                <a:spLocks noEditPoints="1"/>
              </p:cNvSpPr>
              <p:nvPr/>
            </p:nvSpPr>
            <p:spPr bwMode="auto">
              <a:xfrm>
                <a:off x="6130925" y="698500"/>
                <a:ext cx="84137" cy="84138"/>
              </a:xfrm>
              <a:custGeom>
                <a:avLst/>
                <a:gdLst>
                  <a:gd name="T0" fmla="*/ 57 w 60"/>
                  <a:gd name="T1" fmla="*/ 35 h 60"/>
                  <a:gd name="T2" fmla="*/ 60 w 60"/>
                  <a:gd name="T3" fmla="*/ 32 h 60"/>
                  <a:gd name="T4" fmla="*/ 60 w 60"/>
                  <a:gd name="T5" fmla="*/ 28 h 60"/>
                  <a:gd name="T6" fmla="*/ 57 w 60"/>
                  <a:gd name="T7" fmla="*/ 25 h 60"/>
                  <a:gd name="T8" fmla="*/ 55 w 60"/>
                  <a:gd name="T9" fmla="*/ 25 h 60"/>
                  <a:gd name="T10" fmla="*/ 51 w 60"/>
                  <a:gd name="T11" fmla="*/ 23 h 60"/>
                  <a:gd name="T12" fmla="*/ 51 w 60"/>
                  <a:gd name="T13" fmla="*/ 16 h 60"/>
                  <a:gd name="T14" fmla="*/ 53 w 60"/>
                  <a:gd name="T15" fmla="*/ 14 h 60"/>
                  <a:gd name="T16" fmla="*/ 53 w 60"/>
                  <a:gd name="T17" fmla="*/ 10 h 60"/>
                  <a:gd name="T18" fmla="*/ 50 w 60"/>
                  <a:gd name="T19" fmla="*/ 7 h 60"/>
                  <a:gd name="T20" fmla="*/ 46 w 60"/>
                  <a:gd name="T21" fmla="*/ 7 h 60"/>
                  <a:gd name="T22" fmla="*/ 44 w 60"/>
                  <a:gd name="T23" fmla="*/ 9 h 60"/>
                  <a:gd name="T24" fmla="*/ 40 w 60"/>
                  <a:gd name="T25" fmla="*/ 10 h 60"/>
                  <a:gd name="T26" fmla="*/ 35 w 60"/>
                  <a:gd name="T27" fmla="*/ 5 h 60"/>
                  <a:gd name="T28" fmla="*/ 35 w 60"/>
                  <a:gd name="T29" fmla="*/ 3 h 60"/>
                  <a:gd name="T30" fmla="*/ 32 w 60"/>
                  <a:gd name="T31" fmla="*/ 0 h 60"/>
                  <a:gd name="T32" fmla="*/ 28 w 60"/>
                  <a:gd name="T33" fmla="*/ 0 h 60"/>
                  <a:gd name="T34" fmla="*/ 25 w 60"/>
                  <a:gd name="T35" fmla="*/ 3 h 60"/>
                  <a:gd name="T36" fmla="*/ 25 w 60"/>
                  <a:gd name="T37" fmla="*/ 5 h 60"/>
                  <a:gd name="T38" fmla="*/ 23 w 60"/>
                  <a:gd name="T39" fmla="*/ 9 h 60"/>
                  <a:gd name="T40" fmla="*/ 16 w 60"/>
                  <a:gd name="T41" fmla="*/ 9 h 60"/>
                  <a:gd name="T42" fmla="*/ 14 w 60"/>
                  <a:gd name="T43" fmla="*/ 7 h 60"/>
                  <a:gd name="T44" fmla="*/ 10 w 60"/>
                  <a:gd name="T45" fmla="*/ 7 h 60"/>
                  <a:gd name="T46" fmla="*/ 7 w 60"/>
                  <a:gd name="T47" fmla="*/ 10 h 60"/>
                  <a:gd name="T48" fmla="*/ 7 w 60"/>
                  <a:gd name="T49" fmla="*/ 14 h 60"/>
                  <a:gd name="T50" fmla="*/ 9 w 60"/>
                  <a:gd name="T51" fmla="*/ 16 h 60"/>
                  <a:gd name="T52" fmla="*/ 10 w 60"/>
                  <a:gd name="T53" fmla="*/ 20 h 60"/>
                  <a:gd name="T54" fmla="*/ 5 w 60"/>
                  <a:gd name="T55" fmla="*/ 25 h 60"/>
                  <a:gd name="T56" fmla="*/ 3 w 60"/>
                  <a:gd name="T57" fmla="*/ 25 h 60"/>
                  <a:gd name="T58" fmla="*/ 0 w 60"/>
                  <a:gd name="T59" fmla="*/ 28 h 60"/>
                  <a:gd name="T60" fmla="*/ 0 w 60"/>
                  <a:gd name="T61" fmla="*/ 32 h 60"/>
                  <a:gd name="T62" fmla="*/ 3 w 60"/>
                  <a:gd name="T63" fmla="*/ 35 h 60"/>
                  <a:gd name="T64" fmla="*/ 5 w 60"/>
                  <a:gd name="T65" fmla="*/ 35 h 60"/>
                  <a:gd name="T66" fmla="*/ 9 w 60"/>
                  <a:gd name="T67" fmla="*/ 37 h 60"/>
                  <a:gd name="T68" fmla="*/ 9 w 60"/>
                  <a:gd name="T69" fmla="*/ 44 h 60"/>
                  <a:gd name="T70" fmla="*/ 7 w 60"/>
                  <a:gd name="T71" fmla="*/ 46 h 60"/>
                  <a:gd name="T72" fmla="*/ 7 w 60"/>
                  <a:gd name="T73" fmla="*/ 50 h 60"/>
                  <a:gd name="T74" fmla="*/ 10 w 60"/>
                  <a:gd name="T75" fmla="*/ 53 h 60"/>
                  <a:gd name="T76" fmla="*/ 14 w 60"/>
                  <a:gd name="T77" fmla="*/ 53 h 60"/>
                  <a:gd name="T78" fmla="*/ 16 w 60"/>
                  <a:gd name="T79" fmla="*/ 51 h 60"/>
                  <a:gd name="T80" fmla="*/ 20 w 60"/>
                  <a:gd name="T81" fmla="*/ 50 h 60"/>
                  <a:gd name="T82" fmla="*/ 25 w 60"/>
                  <a:gd name="T83" fmla="*/ 55 h 60"/>
                  <a:gd name="T84" fmla="*/ 25 w 60"/>
                  <a:gd name="T85" fmla="*/ 57 h 60"/>
                  <a:gd name="T86" fmla="*/ 28 w 60"/>
                  <a:gd name="T87" fmla="*/ 60 h 60"/>
                  <a:gd name="T88" fmla="*/ 32 w 60"/>
                  <a:gd name="T89" fmla="*/ 60 h 60"/>
                  <a:gd name="T90" fmla="*/ 35 w 60"/>
                  <a:gd name="T91" fmla="*/ 57 h 60"/>
                  <a:gd name="T92" fmla="*/ 35 w 60"/>
                  <a:gd name="T93" fmla="*/ 55 h 60"/>
                  <a:gd name="T94" fmla="*/ 37 w 60"/>
                  <a:gd name="T95" fmla="*/ 51 h 60"/>
                  <a:gd name="T96" fmla="*/ 44 w 60"/>
                  <a:gd name="T97" fmla="*/ 51 h 60"/>
                  <a:gd name="T98" fmla="*/ 46 w 60"/>
                  <a:gd name="T99" fmla="*/ 53 h 60"/>
                  <a:gd name="T100" fmla="*/ 50 w 60"/>
                  <a:gd name="T101" fmla="*/ 53 h 60"/>
                  <a:gd name="T102" fmla="*/ 53 w 60"/>
                  <a:gd name="T103" fmla="*/ 50 h 60"/>
                  <a:gd name="T104" fmla="*/ 53 w 60"/>
                  <a:gd name="T105" fmla="*/ 46 h 60"/>
                  <a:gd name="T106" fmla="*/ 51 w 60"/>
                  <a:gd name="T107" fmla="*/ 44 h 60"/>
                  <a:gd name="T108" fmla="*/ 50 w 60"/>
                  <a:gd name="T109" fmla="*/ 40 h 60"/>
                  <a:gd name="T110" fmla="*/ 55 w 60"/>
                  <a:gd name="T111" fmla="*/ 35 h 60"/>
                  <a:gd name="T112" fmla="*/ 57 w 60"/>
                  <a:gd name="T113" fmla="*/ 35 h 60"/>
                  <a:gd name="T114" fmla="*/ 40 w 60"/>
                  <a:gd name="T115" fmla="*/ 30 h 60"/>
                  <a:gd name="T116" fmla="*/ 30 w 60"/>
                  <a:gd name="T117" fmla="*/ 40 h 60"/>
                  <a:gd name="T118" fmla="*/ 20 w 60"/>
                  <a:gd name="T119" fmla="*/ 30 h 60"/>
                  <a:gd name="T120" fmla="*/ 30 w 60"/>
                  <a:gd name="T121" fmla="*/ 20 h 60"/>
                  <a:gd name="T122" fmla="*/ 40 w 60"/>
                  <a:gd name="T123"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 h="60">
                    <a:moveTo>
                      <a:pt x="57" y="35"/>
                    </a:moveTo>
                    <a:cubicBezTo>
                      <a:pt x="59" y="35"/>
                      <a:pt x="60" y="34"/>
                      <a:pt x="60" y="32"/>
                    </a:cubicBezTo>
                    <a:cubicBezTo>
                      <a:pt x="60" y="28"/>
                      <a:pt x="60" y="28"/>
                      <a:pt x="60" y="28"/>
                    </a:cubicBezTo>
                    <a:cubicBezTo>
                      <a:pt x="60" y="26"/>
                      <a:pt x="59" y="25"/>
                      <a:pt x="57" y="25"/>
                    </a:cubicBezTo>
                    <a:cubicBezTo>
                      <a:pt x="55" y="25"/>
                      <a:pt x="55" y="25"/>
                      <a:pt x="55" y="25"/>
                    </a:cubicBezTo>
                    <a:cubicBezTo>
                      <a:pt x="53" y="25"/>
                      <a:pt x="52" y="24"/>
                      <a:pt x="51" y="23"/>
                    </a:cubicBezTo>
                    <a:cubicBezTo>
                      <a:pt x="51" y="21"/>
                      <a:pt x="50" y="17"/>
                      <a:pt x="51" y="16"/>
                    </a:cubicBezTo>
                    <a:cubicBezTo>
                      <a:pt x="53" y="14"/>
                      <a:pt x="53" y="14"/>
                      <a:pt x="53" y="14"/>
                    </a:cubicBezTo>
                    <a:cubicBezTo>
                      <a:pt x="54" y="13"/>
                      <a:pt x="54" y="11"/>
                      <a:pt x="53" y="10"/>
                    </a:cubicBezTo>
                    <a:cubicBezTo>
                      <a:pt x="50" y="7"/>
                      <a:pt x="50" y="7"/>
                      <a:pt x="50" y="7"/>
                    </a:cubicBezTo>
                    <a:cubicBezTo>
                      <a:pt x="49" y="6"/>
                      <a:pt x="47" y="6"/>
                      <a:pt x="46" y="7"/>
                    </a:cubicBezTo>
                    <a:cubicBezTo>
                      <a:pt x="44" y="9"/>
                      <a:pt x="44" y="9"/>
                      <a:pt x="44" y="9"/>
                    </a:cubicBezTo>
                    <a:cubicBezTo>
                      <a:pt x="43" y="10"/>
                      <a:pt x="41" y="10"/>
                      <a:pt x="40" y="10"/>
                    </a:cubicBezTo>
                    <a:cubicBezTo>
                      <a:pt x="39" y="9"/>
                      <a:pt x="35" y="7"/>
                      <a:pt x="35" y="5"/>
                    </a:cubicBezTo>
                    <a:cubicBezTo>
                      <a:pt x="35" y="3"/>
                      <a:pt x="35" y="3"/>
                      <a:pt x="35" y="3"/>
                    </a:cubicBezTo>
                    <a:cubicBezTo>
                      <a:pt x="35" y="1"/>
                      <a:pt x="34" y="0"/>
                      <a:pt x="32" y="0"/>
                    </a:cubicBezTo>
                    <a:cubicBezTo>
                      <a:pt x="28" y="0"/>
                      <a:pt x="28" y="0"/>
                      <a:pt x="28" y="0"/>
                    </a:cubicBezTo>
                    <a:cubicBezTo>
                      <a:pt x="26" y="0"/>
                      <a:pt x="25" y="1"/>
                      <a:pt x="25" y="3"/>
                    </a:cubicBezTo>
                    <a:cubicBezTo>
                      <a:pt x="25" y="5"/>
                      <a:pt x="25" y="5"/>
                      <a:pt x="25" y="5"/>
                    </a:cubicBezTo>
                    <a:cubicBezTo>
                      <a:pt x="25" y="7"/>
                      <a:pt x="24" y="8"/>
                      <a:pt x="23" y="9"/>
                    </a:cubicBezTo>
                    <a:cubicBezTo>
                      <a:pt x="21" y="9"/>
                      <a:pt x="17" y="10"/>
                      <a:pt x="16" y="9"/>
                    </a:cubicBezTo>
                    <a:cubicBezTo>
                      <a:pt x="14" y="7"/>
                      <a:pt x="14" y="7"/>
                      <a:pt x="14" y="7"/>
                    </a:cubicBezTo>
                    <a:cubicBezTo>
                      <a:pt x="13" y="6"/>
                      <a:pt x="11" y="6"/>
                      <a:pt x="10" y="7"/>
                    </a:cubicBezTo>
                    <a:cubicBezTo>
                      <a:pt x="7" y="10"/>
                      <a:pt x="7" y="10"/>
                      <a:pt x="7" y="10"/>
                    </a:cubicBezTo>
                    <a:cubicBezTo>
                      <a:pt x="6" y="11"/>
                      <a:pt x="6" y="13"/>
                      <a:pt x="7" y="14"/>
                    </a:cubicBezTo>
                    <a:cubicBezTo>
                      <a:pt x="9" y="16"/>
                      <a:pt x="9" y="16"/>
                      <a:pt x="9" y="16"/>
                    </a:cubicBezTo>
                    <a:cubicBezTo>
                      <a:pt x="10" y="17"/>
                      <a:pt x="10" y="19"/>
                      <a:pt x="10" y="20"/>
                    </a:cubicBezTo>
                    <a:cubicBezTo>
                      <a:pt x="9" y="21"/>
                      <a:pt x="7" y="25"/>
                      <a:pt x="5" y="25"/>
                    </a:cubicBezTo>
                    <a:cubicBezTo>
                      <a:pt x="3" y="25"/>
                      <a:pt x="3" y="25"/>
                      <a:pt x="3" y="25"/>
                    </a:cubicBezTo>
                    <a:cubicBezTo>
                      <a:pt x="1" y="25"/>
                      <a:pt x="0" y="26"/>
                      <a:pt x="0" y="28"/>
                    </a:cubicBezTo>
                    <a:cubicBezTo>
                      <a:pt x="0" y="32"/>
                      <a:pt x="0" y="32"/>
                      <a:pt x="0" y="32"/>
                    </a:cubicBezTo>
                    <a:cubicBezTo>
                      <a:pt x="0" y="34"/>
                      <a:pt x="1" y="35"/>
                      <a:pt x="3" y="35"/>
                    </a:cubicBezTo>
                    <a:cubicBezTo>
                      <a:pt x="5" y="35"/>
                      <a:pt x="5" y="35"/>
                      <a:pt x="5" y="35"/>
                    </a:cubicBezTo>
                    <a:cubicBezTo>
                      <a:pt x="7" y="35"/>
                      <a:pt x="8" y="36"/>
                      <a:pt x="9" y="37"/>
                    </a:cubicBezTo>
                    <a:cubicBezTo>
                      <a:pt x="9" y="39"/>
                      <a:pt x="10" y="43"/>
                      <a:pt x="9" y="44"/>
                    </a:cubicBezTo>
                    <a:cubicBezTo>
                      <a:pt x="7" y="46"/>
                      <a:pt x="7" y="46"/>
                      <a:pt x="7" y="46"/>
                    </a:cubicBezTo>
                    <a:cubicBezTo>
                      <a:pt x="6" y="47"/>
                      <a:pt x="6" y="49"/>
                      <a:pt x="7" y="50"/>
                    </a:cubicBezTo>
                    <a:cubicBezTo>
                      <a:pt x="10" y="53"/>
                      <a:pt x="10" y="53"/>
                      <a:pt x="10" y="53"/>
                    </a:cubicBezTo>
                    <a:cubicBezTo>
                      <a:pt x="11" y="54"/>
                      <a:pt x="13" y="54"/>
                      <a:pt x="14" y="53"/>
                    </a:cubicBezTo>
                    <a:cubicBezTo>
                      <a:pt x="16" y="51"/>
                      <a:pt x="16" y="51"/>
                      <a:pt x="16" y="51"/>
                    </a:cubicBezTo>
                    <a:cubicBezTo>
                      <a:pt x="17" y="50"/>
                      <a:pt x="19" y="50"/>
                      <a:pt x="20" y="50"/>
                    </a:cubicBezTo>
                    <a:cubicBezTo>
                      <a:pt x="21" y="51"/>
                      <a:pt x="25" y="53"/>
                      <a:pt x="25" y="55"/>
                    </a:cubicBezTo>
                    <a:cubicBezTo>
                      <a:pt x="25" y="57"/>
                      <a:pt x="25" y="57"/>
                      <a:pt x="25" y="57"/>
                    </a:cubicBezTo>
                    <a:cubicBezTo>
                      <a:pt x="25" y="59"/>
                      <a:pt x="26" y="60"/>
                      <a:pt x="28" y="60"/>
                    </a:cubicBezTo>
                    <a:cubicBezTo>
                      <a:pt x="32" y="60"/>
                      <a:pt x="32" y="60"/>
                      <a:pt x="32" y="60"/>
                    </a:cubicBezTo>
                    <a:cubicBezTo>
                      <a:pt x="34" y="60"/>
                      <a:pt x="35" y="59"/>
                      <a:pt x="35" y="57"/>
                    </a:cubicBezTo>
                    <a:cubicBezTo>
                      <a:pt x="35" y="55"/>
                      <a:pt x="35" y="55"/>
                      <a:pt x="35" y="55"/>
                    </a:cubicBezTo>
                    <a:cubicBezTo>
                      <a:pt x="35" y="53"/>
                      <a:pt x="36" y="52"/>
                      <a:pt x="37" y="51"/>
                    </a:cubicBezTo>
                    <a:cubicBezTo>
                      <a:pt x="39" y="51"/>
                      <a:pt x="43" y="50"/>
                      <a:pt x="44" y="51"/>
                    </a:cubicBezTo>
                    <a:cubicBezTo>
                      <a:pt x="46" y="53"/>
                      <a:pt x="46" y="53"/>
                      <a:pt x="46" y="53"/>
                    </a:cubicBezTo>
                    <a:cubicBezTo>
                      <a:pt x="47" y="54"/>
                      <a:pt x="49" y="54"/>
                      <a:pt x="50" y="53"/>
                    </a:cubicBezTo>
                    <a:cubicBezTo>
                      <a:pt x="53" y="50"/>
                      <a:pt x="53" y="50"/>
                      <a:pt x="53" y="50"/>
                    </a:cubicBezTo>
                    <a:cubicBezTo>
                      <a:pt x="54" y="49"/>
                      <a:pt x="54" y="47"/>
                      <a:pt x="53" y="46"/>
                    </a:cubicBezTo>
                    <a:cubicBezTo>
                      <a:pt x="51" y="44"/>
                      <a:pt x="51" y="44"/>
                      <a:pt x="51" y="44"/>
                    </a:cubicBezTo>
                    <a:cubicBezTo>
                      <a:pt x="50" y="43"/>
                      <a:pt x="50" y="41"/>
                      <a:pt x="50" y="40"/>
                    </a:cubicBezTo>
                    <a:cubicBezTo>
                      <a:pt x="51" y="39"/>
                      <a:pt x="53" y="35"/>
                      <a:pt x="55" y="35"/>
                    </a:cubicBezTo>
                    <a:lnTo>
                      <a:pt x="57" y="35"/>
                    </a:lnTo>
                    <a:close/>
                    <a:moveTo>
                      <a:pt x="40" y="30"/>
                    </a:moveTo>
                    <a:cubicBezTo>
                      <a:pt x="40" y="36"/>
                      <a:pt x="36" y="40"/>
                      <a:pt x="30" y="40"/>
                    </a:cubicBezTo>
                    <a:cubicBezTo>
                      <a:pt x="24" y="40"/>
                      <a:pt x="20" y="36"/>
                      <a:pt x="20" y="30"/>
                    </a:cubicBezTo>
                    <a:cubicBezTo>
                      <a:pt x="20" y="24"/>
                      <a:pt x="24" y="20"/>
                      <a:pt x="30" y="20"/>
                    </a:cubicBezTo>
                    <a:cubicBezTo>
                      <a:pt x="36" y="20"/>
                      <a:pt x="40" y="24"/>
                      <a:pt x="40"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793331" y="1068306"/>
            <a:ext cx="4027805" cy="911860"/>
          </a:xfrm>
          <a:prstGeom prst="rect">
            <a:avLst/>
          </a:prstGeom>
        </p:spPr>
        <p:txBody>
          <a:bodyPr wrap="square">
            <a:spAutoFit/>
          </a:bodyPr>
          <a:lstStyle/>
          <a:p>
            <a:pPr algn="ctr">
              <a:lnSpc>
                <a:spcPts val="3200"/>
              </a:lnSpc>
            </a:pPr>
            <a:r>
              <a:rPr lang="en-US" altLang="zh-CN" sz="3200" dirty="0">
                <a:latin typeface="微软雅黑" panose="020B0503020204020204" pitchFamily="34" charset="-122"/>
                <a:ea typeface="微软雅黑" panose="020B0503020204020204" pitchFamily="34" charset="-122"/>
              </a:rPr>
              <a:t>Brands</a:t>
            </a:r>
            <a:endParaRPr lang="en-US" altLang="zh-CN" sz="3200" dirty="0">
              <a:latin typeface="微软雅黑" panose="020B0503020204020204" pitchFamily="34" charset="-122"/>
              <a:ea typeface="微软雅黑" panose="020B0503020204020204" pitchFamily="34" charset="-122"/>
            </a:endParaRPr>
          </a:p>
          <a:p>
            <a:pPr algn="ctr">
              <a:lnSpc>
                <a:spcPts val="3200"/>
              </a:lnSpc>
            </a:pPr>
            <a:endParaRPr lang="en-US" altLang="zh-CN" sz="3200" dirty="0">
              <a:latin typeface="微软雅黑" panose="020B0503020204020204" pitchFamily="34" charset="-122"/>
              <a:ea typeface="微软雅黑" panose="020B0503020204020204" pitchFamily="34" charset="-122"/>
            </a:endParaRPr>
          </a:p>
        </p:txBody>
      </p:sp>
      <p:pic>
        <p:nvPicPr>
          <p:cNvPr id="3074" name="Picture 2" descr="C:\Users\Administrator.USER-20170314IO\Desktop\炭博士  LOGO.png"/>
          <p:cNvPicPr>
            <a:picLocks noChangeAspect="1" noChangeArrowheads="1"/>
          </p:cNvPicPr>
          <p:nvPr/>
        </p:nvPicPr>
        <p:blipFill>
          <a:blip r:embed="rId1" cstate="print"/>
          <a:srcRect/>
          <a:stretch>
            <a:fillRect/>
          </a:stretch>
        </p:blipFill>
        <p:spPr bwMode="auto">
          <a:xfrm>
            <a:off x="3873975" y="1679006"/>
            <a:ext cx="3866515" cy="2396490"/>
          </a:xfrm>
          <a:prstGeom prst="rect">
            <a:avLst/>
          </a:prstGeom>
          <a:noFill/>
        </p:spPr>
      </p:pic>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019" y="4195465"/>
            <a:ext cx="4236720" cy="2091055"/>
          </a:xfrm>
          <a:prstGeom prst="rect">
            <a:avLst/>
          </a:prstGeom>
        </p:spPr>
      </p:pic>
      <p:grpSp>
        <p:nvGrpSpPr>
          <p:cNvPr id="3" name="组合 2"/>
          <p:cNvGrpSpPr/>
          <p:nvPr/>
        </p:nvGrpSpPr>
        <p:grpSpPr>
          <a:xfrm>
            <a:off x="0" y="35332"/>
            <a:ext cx="12172186" cy="537736"/>
            <a:chOff x="0" y="35332"/>
            <a:chExt cx="12172186" cy="537736"/>
          </a:xfrm>
        </p:grpSpPr>
        <p:grpSp>
          <p:nvGrpSpPr>
            <p:cNvPr id="4" name="组合 3"/>
            <p:cNvGrpSpPr/>
            <p:nvPr/>
          </p:nvGrpSpPr>
          <p:grpSpPr>
            <a:xfrm>
              <a:off x="490049" y="80628"/>
              <a:ext cx="288032" cy="288032"/>
              <a:chOff x="624979" y="908720"/>
              <a:chExt cx="288032" cy="288032"/>
            </a:xfrm>
          </p:grpSpPr>
          <p:cxnSp>
            <p:nvCxnSpPr>
              <p:cNvPr id="5" name="直接连接符 4"/>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sp>
          <p:nvSpPr>
            <p:cNvPr id="8" name="标题 4"/>
            <p:cNvSpPr txBox="1"/>
            <p:nvPr/>
          </p:nvSpPr>
          <p:spPr>
            <a:xfrm>
              <a:off x="841001" y="35332"/>
              <a:ext cx="669210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rgbClr val="2C3637"/>
                  </a:solidFill>
                  <a:latin typeface="微软雅黑" panose="020B0503020204020204" pitchFamily="34" charset="-122"/>
                  <a:ea typeface="微软雅黑" panose="020B0503020204020204" pitchFamily="34" charset="-122"/>
                </a:rPr>
                <a:t>BRANDS</a:t>
              </a:r>
              <a:endParaRPr lang="zh-CN" altLang="en-US" sz="1600" b="1" dirty="0">
                <a:solidFill>
                  <a:srgbClr val="2C3637"/>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0" y="571480"/>
              <a:ext cx="12172186" cy="1588"/>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2" descr="C:\Users\Administrator.USER-20170314IO\Desktop\集团PPT\TANTECH 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90075" y="80628"/>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图片 10"/>
          <p:cNvPicPr>
            <a:picLocks noChangeAspect="1"/>
          </p:cNvPicPr>
          <p:nvPr/>
        </p:nvPicPr>
        <p:blipFill>
          <a:blip r:embed="rId4"/>
          <a:stretch>
            <a:fillRect/>
          </a:stretch>
        </p:blipFill>
        <p:spPr>
          <a:xfrm>
            <a:off x="5807233" y="4374809"/>
            <a:ext cx="5702205" cy="173236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p:nvPr/>
        </p:nvSpPr>
        <p:spPr>
          <a:xfrm>
            <a:off x="841001" y="80417"/>
            <a:ext cx="669210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rgbClr val="2C3637"/>
                </a:solidFill>
                <a:latin typeface="微软雅黑" panose="020B0503020204020204" pitchFamily="34" charset="-122"/>
                <a:ea typeface="微软雅黑" panose="020B0503020204020204" pitchFamily="34" charset="-122"/>
              </a:rPr>
              <a:t>CHARCOAL PRODUCTS</a:t>
            </a:r>
            <a:endParaRPr lang="en-US" altLang="zh-CN" sz="1600" b="1" dirty="0">
              <a:solidFill>
                <a:srgbClr val="2C3637"/>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90049" y="80628"/>
            <a:ext cx="288032" cy="288032"/>
            <a:chOff x="624979" y="908720"/>
            <a:chExt cx="288032" cy="288032"/>
          </a:xfrm>
        </p:grpSpPr>
        <p:cxnSp>
          <p:nvCxnSpPr>
            <p:cNvPr id="4" name="直接连接符 3"/>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cxnSp>
        <p:nvCxnSpPr>
          <p:cNvPr id="7" name="直接连接符 6"/>
          <p:cNvCxnSpPr/>
          <p:nvPr/>
        </p:nvCxnSpPr>
        <p:spPr>
          <a:xfrm flipV="1">
            <a:off x="22988" y="571480"/>
            <a:ext cx="12218267" cy="2337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pic>
        <p:nvPicPr>
          <p:cNvPr id="14" name="Picture 2" descr="C:\Users\Administrator.USER-20170314IO\Desktop\集团PPT\TANTECH LOGO.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490075" y="80628"/>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C:\Users\Administrator.USER-20170314IO\Desktop\集团PPT\013.png"/>
          <p:cNvPicPr>
            <a:picLocks noChangeAspect="1" noChangeArrowheads="1"/>
          </p:cNvPicPr>
          <p:nvPr/>
        </p:nvPicPr>
        <p:blipFill>
          <a:blip r:embed="rId2" cstate="print"/>
          <a:srcRect/>
          <a:stretch>
            <a:fillRect/>
          </a:stretch>
        </p:blipFill>
        <p:spPr bwMode="auto">
          <a:xfrm>
            <a:off x="2877143" y="4872970"/>
            <a:ext cx="1714487" cy="1318689"/>
          </a:xfrm>
          <a:prstGeom prst="rect">
            <a:avLst/>
          </a:prstGeom>
          <a:noFill/>
        </p:spPr>
      </p:pic>
      <p:pic>
        <p:nvPicPr>
          <p:cNvPr id="18" name="Picture 5" descr="C:\Users\Administrator.USER-20170314IO\Desktop\集团PPT\022.png"/>
          <p:cNvPicPr>
            <a:picLocks noChangeAspect="1" noChangeArrowheads="1"/>
          </p:cNvPicPr>
          <p:nvPr/>
        </p:nvPicPr>
        <p:blipFill>
          <a:blip r:embed="rId3" cstate="print"/>
          <a:srcRect/>
          <a:stretch>
            <a:fillRect/>
          </a:stretch>
        </p:blipFill>
        <p:spPr bwMode="auto">
          <a:xfrm>
            <a:off x="561263" y="4835338"/>
            <a:ext cx="1628199" cy="1393954"/>
          </a:xfrm>
          <a:prstGeom prst="rect">
            <a:avLst/>
          </a:prstGeom>
          <a:noFill/>
        </p:spPr>
      </p:pic>
      <p:pic>
        <p:nvPicPr>
          <p:cNvPr id="19" name="Picture 6" descr="C:\Users\Administrator.USER-20170314IO\Desktop\集团PPT\023.png"/>
          <p:cNvPicPr>
            <a:picLocks noChangeAspect="1" noChangeArrowheads="1"/>
          </p:cNvPicPr>
          <p:nvPr/>
        </p:nvPicPr>
        <p:blipFill>
          <a:blip r:embed="rId4" cstate="print"/>
          <a:srcRect/>
          <a:stretch>
            <a:fillRect/>
          </a:stretch>
        </p:blipFill>
        <p:spPr bwMode="auto">
          <a:xfrm>
            <a:off x="2945627" y="3061587"/>
            <a:ext cx="1646003" cy="1202719"/>
          </a:xfrm>
          <a:prstGeom prst="rect">
            <a:avLst/>
          </a:prstGeom>
          <a:noFill/>
        </p:spPr>
      </p:pic>
      <p:pic>
        <p:nvPicPr>
          <p:cNvPr id="20" name="Picture 7" descr="C:\Users\Administrator.USER-20170314IO\Desktop\集团PPT\021.png"/>
          <p:cNvPicPr>
            <a:picLocks noChangeAspect="1" noChangeArrowheads="1"/>
          </p:cNvPicPr>
          <p:nvPr/>
        </p:nvPicPr>
        <p:blipFill>
          <a:blip r:embed="rId5" cstate="print"/>
          <a:srcRect/>
          <a:stretch>
            <a:fillRect/>
          </a:stretch>
        </p:blipFill>
        <p:spPr bwMode="auto">
          <a:xfrm>
            <a:off x="435637" y="2968909"/>
            <a:ext cx="1879453" cy="1353688"/>
          </a:xfrm>
          <a:prstGeom prst="rect">
            <a:avLst/>
          </a:prstGeom>
          <a:noFill/>
        </p:spPr>
      </p:pic>
      <p:pic>
        <p:nvPicPr>
          <p:cNvPr id="21" name="Picture 2" descr="C:\Users\Administrator.USER-20170314IO\Desktop\炭博士  LOGO.png"/>
          <p:cNvPicPr>
            <a:picLocks noChangeAspect="1" noChangeArrowheads="1"/>
          </p:cNvPicPr>
          <p:nvPr/>
        </p:nvPicPr>
        <p:blipFill>
          <a:blip r:embed="rId6" cstate="print"/>
          <a:srcRect/>
          <a:stretch>
            <a:fillRect/>
          </a:stretch>
        </p:blipFill>
        <p:spPr bwMode="auto">
          <a:xfrm>
            <a:off x="1147690" y="1125710"/>
            <a:ext cx="2393146" cy="1483586"/>
          </a:xfrm>
          <a:prstGeom prst="rect">
            <a:avLst/>
          </a:prstGeom>
          <a:noFill/>
        </p:spPr>
      </p:pic>
      <p:sp>
        <p:nvSpPr>
          <p:cNvPr id="22" name="TextBox 98"/>
          <p:cNvSpPr txBox="1"/>
          <p:nvPr/>
        </p:nvSpPr>
        <p:spPr>
          <a:xfrm>
            <a:off x="5089475" y="2132856"/>
            <a:ext cx="6166756" cy="3539430"/>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pPr>
            <a:r>
              <a:rPr lang="en-US" altLang="zh-CN" sz="1600" dirty="0">
                <a:solidFill>
                  <a:srgbClr val="000000"/>
                </a:solidFill>
                <a:latin typeface="微软雅黑" panose="020B0503020204020204" pitchFamily="34" charset="-122"/>
                <a:ea typeface="微软雅黑" panose="020B0503020204020204" pitchFamily="34" charset="-122"/>
              </a:rPr>
              <a:t>Tantech Holdings charcoal products manufacture facility has an area of 40,000 sqm, and is located in the National Economic and Technological Development Zone of </a:t>
            </a:r>
            <a:r>
              <a:rPr lang="en-US" altLang="zh-CN" sz="1600" dirty="0" err="1">
                <a:solidFill>
                  <a:srgbClr val="000000"/>
                </a:solidFill>
                <a:latin typeface="微软雅黑" panose="020B0503020204020204" pitchFamily="34" charset="-122"/>
                <a:ea typeface="微软雅黑" panose="020B0503020204020204" pitchFamily="34" charset="-122"/>
              </a:rPr>
              <a:t>Lishui</a:t>
            </a:r>
            <a:r>
              <a:rPr lang="en-US" altLang="zh-CN" sz="1600" dirty="0">
                <a:solidFill>
                  <a:srgbClr val="000000"/>
                </a:solidFill>
                <a:latin typeface="微软雅黑" panose="020B0503020204020204" pitchFamily="34" charset="-122"/>
                <a:ea typeface="微软雅黑" panose="020B0503020204020204" pitchFamily="34" charset="-122"/>
              </a:rPr>
              <a:t> City, Zhejiang Province. </a:t>
            </a:r>
            <a:endParaRPr lang="en-US" altLang="zh-CN" sz="1600" dirty="0">
              <a:solidFill>
                <a:srgbClr val="000000"/>
              </a:solidFill>
              <a:latin typeface="微软雅黑" panose="020B0503020204020204" pitchFamily="34" charset="-122"/>
              <a:ea typeface="微软雅黑" panose="020B0503020204020204" pitchFamily="34" charset="-122"/>
            </a:endParaRPr>
          </a:p>
          <a:p>
            <a:pPr marL="285750" indent="-285750" eaLnBrk="0" fontAlgn="base" hangingPunct="0">
              <a:spcBef>
                <a:spcPct val="0"/>
              </a:spcBef>
              <a:spcAft>
                <a:spcPct val="0"/>
              </a:spcAft>
              <a:buFont typeface="Arial" panose="020B0604020202020204" pitchFamily="34" charset="0"/>
              <a:buChar char="•"/>
            </a:pPr>
            <a:r>
              <a:rPr lang="en-US" altLang="zh-CN" sz="1600" dirty="0">
                <a:solidFill>
                  <a:srgbClr val="000000"/>
                </a:solidFill>
                <a:latin typeface="微软雅黑" panose="020B0503020204020204" pitchFamily="34" charset="-122"/>
                <a:ea typeface="微软雅黑" panose="020B0503020204020204" pitchFamily="34" charset="-122"/>
              </a:rPr>
              <a:t>Its main products include four series of charcoal product lines: cleaning household, purifying and deodorizing, outdoor barbecue and plant nutrition, with more than 100 types of product such as kitchen and bathroom cleaners, bamboo charcoal, activated charcoal, barbecue charcoal, hookah charcoal, bamboo vinegar liquid and plant growth agent, etc. </a:t>
            </a:r>
            <a:endParaRPr lang="en-US" altLang="zh-CN" sz="1600" dirty="0">
              <a:solidFill>
                <a:srgbClr val="000000"/>
              </a:solidFill>
              <a:latin typeface="微软雅黑" panose="020B0503020204020204" pitchFamily="34" charset="-122"/>
              <a:ea typeface="微软雅黑" panose="020B0503020204020204" pitchFamily="34" charset="-122"/>
            </a:endParaRPr>
          </a:p>
          <a:p>
            <a:pPr marL="285750" indent="-285750" eaLnBrk="0" fontAlgn="base" hangingPunct="0">
              <a:spcBef>
                <a:spcPct val="0"/>
              </a:spcBef>
              <a:spcAft>
                <a:spcPct val="0"/>
              </a:spcAft>
              <a:buFont typeface="Arial" panose="020B0604020202020204" pitchFamily="34" charset="0"/>
              <a:buChar char="•"/>
            </a:pPr>
            <a:r>
              <a:rPr lang="en-US" altLang="zh-CN" sz="1600" dirty="0">
                <a:solidFill>
                  <a:srgbClr val="000000"/>
                </a:solidFill>
                <a:latin typeface="微软雅黑" panose="020B0503020204020204" pitchFamily="34" charset="-122"/>
                <a:ea typeface="微软雅黑" panose="020B0503020204020204" pitchFamily="34" charset="-122"/>
              </a:rPr>
              <a:t>Products are sold through mainstream domestic supermarkets and exported to Europe, America, Japan, Korea, and the Middle East.</a:t>
            </a:r>
            <a:endParaRPr lang="en-US" altLang="zh-CN" sz="1600" dirty="0">
              <a:solidFill>
                <a:srgbClr val="000000"/>
              </a:solidFill>
              <a:latin typeface="微软雅黑" panose="020B0503020204020204" pitchFamily="34" charset="-122"/>
              <a:ea typeface="微软雅黑" panose="020B0503020204020204" pitchFamily="34" charset="-122"/>
            </a:endParaRPr>
          </a:p>
        </p:txBody>
      </p:sp>
      <p:sp>
        <p:nvSpPr>
          <p:cNvPr id="23" name="圆角矩形 3"/>
          <p:cNvSpPr>
            <a:spLocks noChangeArrowheads="1"/>
          </p:cNvSpPr>
          <p:nvPr/>
        </p:nvSpPr>
        <p:spPr bwMode="auto">
          <a:xfrm>
            <a:off x="5089475" y="2016250"/>
            <a:ext cx="6334489" cy="3742274"/>
          </a:xfrm>
          <a:prstGeom prst="roundRect">
            <a:avLst>
              <a:gd name="adj" fmla="val 9083"/>
            </a:avLst>
          </a:prstGeom>
          <a:noFill/>
          <a:ln w="12700">
            <a:solidFill>
              <a:srgbClr val="CE101F">
                <a:lumMod val="75000"/>
              </a:srgbClr>
            </a:solidFill>
            <a:rou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FFFFFF"/>
              </a:solidFill>
              <a:effectLst/>
              <a:uLnTx/>
              <a:uFillTx/>
            </a:endParaRPr>
          </a:p>
        </p:txBody>
      </p:sp>
      <p:sp>
        <p:nvSpPr>
          <p:cNvPr id="24" name="圆角矩形 7"/>
          <p:cNvSpPr>
            <a:spLocks noChangeArrowheads="1"/>
          </p:cNvSpPr>
          <p:nvPr/>
        </p:nvSpPr>
        <p:spPr bwMode="auto">
          <a:xfrm>
            <a:off x="5269037" y="1230768"/>
            <a:ext cx="6085134" cy="493527"/>
          </a:xfrm>
          <a:prstGeom prst="roundRect">
            <a:avLst>
              <a:gd name="adj" fmla="val 16667"/>
            </a:avLst>
          </a:prstGeom>
          <a:solidFill>
            <a:srgbClr val="CE101F">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defRPr/>
            </a:pPr>
            <a:r>
              <a:rPr lang="en-US" altLang="zh-CN" b="1" kern="0" dirty="0">
                <a:solidFill>
                  <a:srgbClr val="FFFFFF"/>
                </a:solidFill>
                <a:latin typeface="微软雅黑" panose="020B0503020204020204" pitchFamily="34" charset="-122"/>
                <a:ea typeface="微软雅黑" panose="020B0503020204020204" pitchFamily="34" charset="-122"/>
              </a:rPr>
              <a:t>Zhejiang </a:t>
            </a:r>
            <a:r>
              <a:rPr lang="en-US" altLang="zh-CN" b="1" kern="0" dirty="0" err="1">
                <a:solidFill>
                  <a:srgbClr val="FFFFFF"/>
                </a:solidFill>
                <a:latin typeface="微软雅黑" panose="020B0503020204020204" pitchFamily="34" charset="-122"/>
                <a:ea typeface="微软雅黑" panose="020B0503020204020204" pitchFamily="34" charset="-122"/>
              </a:rPr>
              <a:t>Tantech</a:t>
            </a:r>
            <a:r>
              <a:rPr lang="en-US" altLang="zh-CN" b="1" kern="0" dirty="0">
                <a:solidFill>
                  <a:srgbClr val="FFFFFF"/>
                </a:solidFill>
                <a:latin typeface="微软雅黑" panose="020B0503020204020204" pitchFamily="34" charset="-122"/>
                <a:ea typeface="微软雅黑" panose="020B0503020204020204" pitchFamily="34" charset="-122"/>
              </a:rPr>
              <a:t> Bamboo</a:t>
            </a:r>
            <a:r>
              <a:rPr lang="zh-CN" altLang="en-US" b="1" kern="0" dirty="0">
                <a:solidFill>
                  <a:srgbClr val="FFFFFF"/>
                </a:solidFill>
                <a:latin typeface="微软雅黑" panose="020B0503020204020204" pitchFamily="34" charset="-122"/>
                <a:ea typeface="微软雅黑" panose="020B0503020204020204" pitchFamily="34" charset="-122"/>
              </a:rPr>
              <a:t> </a:t>
            </a:r>
            <a:r>
              <a:rPr lang="en-US" altLang="zh-CN" b="1" kern="0" dirty="0">
                <a:solidFill>
                  <a:srgbClr val="FFFFFF"/>
                </a:solidFill>
                <a:latin typeface="微软雅黑" panose="020B0503020204020204" pitchFamily="34" charset="-122"/>
                <a:ea typeface="微软雅黑" panose="020B0503020204020204" pitchFamily="34" charset="-122"/>
              </a:rPr>
              <a:t>Technology</a:t>
            </a:r>
            <a:r>
              <a:rPr lang="zh-CN" altLang="en-US" b="1" kern="0" dirty="0">
                <a:solidFill>
                  <a:srgbClr val="FFFFFF"/>
                </a:solidFill>
                <a:latin typeface="微软雅黑" panose="020B0503020204020204" pitchFamily="34" charset="-122"/>
                <a:ea typeface="微软雅黑" panose="020B0503020204020204" pitchFamily="34" charset="-122"/>
              </a:rPr>
              <a:t> </a:t>
            </a:r>
            <a:r>
              <a:rPr lang="en-US" altLang="zh-CN" b="1" kern="0" dirty="0">
                <a:solidFill>
                  <a:srgbClr val="FFFFFF"/>
                </a:solidFill>
                <a:latin typeface="微软雅黑" panose="020B0503020204020204" pitchFamily="34" charset="-122"/>
                <a:ea typeface="微软雅黑" panose="020B0503020204020204" pitchFamily="34" charset="-122"/>
              </a:rPr>
              <a:t>Co,</a:t>
            </a:r>
            <a:r>
              <a:rPr lang="zh-CN" altLang="en-US" b="1" kern="0" dirty="0">
                <a:solidFill>
                  <a:srgbClr val="FFFFFF"/>
                </a:solidFill>
                <a:latin typeface="微软雅黑" panose="020B0503020204020204" pitchFamily="34" charset="-122"/>
                <a:ea typeface="微软雅黑" panose="020B0503020204020204" pitchFamily="34" charset="-122"/>
              </a:rPr>
              <a:t> </a:t>
            </a:r>
            <a:r>
              <a:rPr lang="en-US" altLang="zh-CN" b="1" kern="0" dirty="0">
                <a:solidFill>
                  <a:srgbClr val="FFFFFF"/>
                </a:solidFill>
                <a:latin typeface="微软雅黑" panose="020B0503020204020204" pitchFamily="34" charset="-122"/>
                <a:ea typeface="微软雅黑" panose="020B0503020204020204" pitchFamily="34" charset="-122"/>
              </a:rPr>
              <a:t>Ltd</a:t>
            </a:r>
            <a:endParaRPr kumimoji="0" lang="en-US" altLang="zh-CN"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4"/>
          <p:cNvSpPr txBox="1"/>
          <p:nvPr/>
        </p:nvSpPr>
        <p:spPr>
          <a:xfrm>
            <a:off x="841150" y="80450"/>
            <a:ext cx="6692109" cy="40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rgbClr val="2C3637"/>
                </a:solidFill>
                <a:latin typeface="微软雅黑" panose="020B0503020204020204" pitchFamily="34" charset="-122"/>
                <a:ea typeface="微软雅黑" panose="020B0503020204020204" pitchFamily="34" charset="-122"/>
              </a:rPr>
              <a:t>NEW ENERGY VEHICLE</a:t>
            </a:r>
            <a:endParaRPr lang="en-US" altLang="zh-CN" sz="1600" b="1" dirty="0">
              <a:solidFill>
                <a:srgbClr val="2C3637"/>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490049" y="80628"/>
            <a:ext cx="288032" cy="288032"/>
            <a:chOff x="624979" y="908720"/>
            <a:chExt cx="288032" cy="288032"/>
          </a:xfrm>
        </p:grpSpPr>
        <p:cxnSp>
          <p:nvCxnSpPr>
            <p:cNvPr id="4" name="直接连接符 3"/>
            <p:cNvCxnSpPr/>
            <p:nvPr/>
          </p:nvCxnSpPr>
          <p:spPr>
            <a:xfrm>
              <a:off x="624979" y="1196752"/>
              <a:ext cx="288032" cy="0"/>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911622" y="908720"/>
              <a:ext cx="0" cy="288032"/>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flipV="1">
              <a:off x="696987" y="980728"/>
              <a:ext cx="216024" cy="216024"/>
            </a:xfrm>
            <a:prstGeom prst="line">
              <a:avLst/>
            </a:prstGeom>
            <a:ln>
              <a:solidFill>
                <a:srgbClr val="2C3637"/>
              </a:solidFill>
            </a:ln>
          </p:spPr>
          <p:style>
            <a:lnRef idx="1">
              <a:schemeClr val="accent1"/>
            </a:lnRef>
            <a:fillRef idx="0">
              <a:schemeClr val="accent1"/>
            </a:fillRef>
            <a:effectRef idx="0">
              <a:schemeClr val="accent1"/>
            </a:effectRef>
            <a:fontRef idx="minor">
              <a:schemeClr val="tx1"/>
            </a:fontRef>
          </p:style>
        </p:cxnSp>
      </p:grpSp>
      <p:cxnSp>
        <p:nvCxnSpPr>
          <p:cNvPr id="7" name="直接连接符 6"/>
          <p:cNvCxnSpPr/>
          <p:nvPr/>
        </p:nvCxnSpPr>
        <p:spPr>
          <a:xfrm flipV="1">
            <a:off x="22988" y="571480"/>
            <a:ext cx="12218267" cy="2337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pic>
        <p:nvPicPr>
          <p:cNvPr id="14" name="Picture 2" descr="C:\Users\Administrator.USER-20170314IO\Desktop\集团PPT\TANTECH LOGO.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490075" y="80628"/>
            <a:ext cx="1525285" cy="4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7"/>
          <p:cNvGrpSpPr/>
          <p:nvPr/>
        </p:nvGrpSpPr>
        <p:grpSpPr>
          <a:xfrm>
            <a:off x="5233670" y="3717290"/>
            <a:ext cx="6281651" cy="2665095"/>
            <a:chOff x="8469" y="5741"/>
            <a:chExt cx="9351" cy="4197"/>
          </a:xfrm>
        </p:grpSpPr>
        <p:sp>
          <p:nvSpPr>
            <p:cNvPr id="26" name="TextBox 47"/>
            <p:cNvSpPr txBox="1"/>
            <p:nvPr/>
          </p:nvSpPr>
          <p:spPr>
            <a:xfrm>
              <a:off x="8667" y="5741"/>
              <a:ext cx="8997" cy="4157"/>
            </a:xfrm>
            <a:prstGeom prst="rect">
              <a:avLst/>
            </a:prstGeom>
            <a:noFill/>
          </p:spPr>
          <p:txBody>
            <a:bodyPr wrap="square" rtlCol="0">
              <a:spAutoFit/>
            </a:bodyPr>
            <a:lstStyle/>
            <a:p>
              <a:pPr marL="285750" indent="-285750" eaLnBrk="0" fontAlgn="base" hangingPunct="0">
                <a:lnSpc>
                  <a:spcPct val="150000"/>
                </a:lnSpc>
                <a:spcBef>
                  <a:spcPct val="0"/>
                </a:spcBef>
                <a:spcAft>
                  <a:spcPct val="0"/>
                </a:spcAft>
                <a:buFont typeface="Arial" panose="020B0604020202020204" pitchFamily="34" charset="0"/>
                <a:buChar char="•"/>
              </a:pPr>
              <a:r>
                <a:rPr lang="en-US" altLang="zh-CN" sz="1400" dirty="0">
                  <a:solidFill>
                    <a:srgbClr val="000000"/>
                  </a:solidFill>
                  <a:latin typeface="微软雅黑" panose="020B0503020204020204" pitchFamily="34" charset="-122"/>
                  <a:ea typeface="微软雅黑" panose="020B0503020204020204" pitchFamily="34" charset="-122"/>
                </a:rPr>
                <a:t>Founded in 2011, Shangchi Auto's manufacturing base is located in Zhangjiagang City, Jiangsu Province. </a:t>
              </a:r>
              <a:endParaRPr lang="en-US" altLang="zh-CN" sz="1400" dirty="0">
                <a:solidFill>
                  <a:srgbClr val="000000"/>
                </a:solidFill>
                <a:latin typeface="微软雅黑" panose="020B0503020204020204" pitchFamily="34" charset="-122"/>
                <a:ea typeface="微软雅黑" panose="020B0503020204020204" pitchFamily="34" charset="-122"/>
              </a:endParaRPr>
            </a:p>
            <a:p>
              <a:pPr marL="285750" indent="-285750" eaLnBrk="0" fontAlgn="base" hangingPunct="0">
                <a:lnSpc>
                  <a:spcPct val="150000"/>
                </a:lnSpc>
                <a:spcBef>
                  <a:spcPct val="0"/>
                </a:spcBef>
                <a:spcAft>
                  <a:spcPct val="0"/>
                </a:spcAft>
                <a:buFont typeface="Arial" panose="020B0604020202020204" pitchFamily="34" charset="0"/>
                <a:buChar char="•"/>
              </a:pPr>
              <a:r>
                <a:rPr lang="en-US" altLang="zh-CN" sz="1400" dirty="0">
                  <a:solidFill>
                    <a:srgbClr val="000000"/>
                  </a:solidFill>
                  <a:latin typeface="微软雅黑" panose="020B0503020204020204" pitchFamily="34" charset="-122"/>
                  <a:ea typeface="微软雅黑" panose="020B0503020204020204" pitchFamily="34" charset="-122"/>
                </a:rPr>
                <a:t>It specializes in the manufacturing of new energy electric vehicles, and has complete welding, assembly, chassis modification, painting, and testing product lines; </a:t>
              </a:r>
              <a:r>
                <a:rPr lang="en-US" altLang="zh-CN" sz="1400" dirty="0" err="1">
                  <a:solidFill>
                    <a:srgbClr val="000000"/>
                  </a:solidFill>
                  <a:latin typeface="微软雅黑" panose="020B0503020204020204" pitchFamily="34" charset="-122"/>
                  <a:ea typeface="微软雅黑" panose="020B0503020204020204" pitchFamily="34" charset="-122"/>
                </a:rPr>
                <a:t>Shangchi</a:t>
              </a:r>
              <a:r>
                <a:rPr lang="en-US" altLang="zh-CN" sz="1400" dirty="0">
                  <a:solidFill>
                    <a:srgbClr val="000000"/>
                  </a:solidFill>
                  <a:latin typeface="微软雅黑" panose="020B0503020204020204" pitchFamily="34" charset="-122"/>
                  <a:ea typeface="微软雅黑" panose="020B0503020204020204" pitchFamily="34" charset="-122"/>
                </a:rPr>
                <a:t> Auto is a national high-tech enterprise. </a:t>
              </a:r>
              <a:endParaRPr lang="en-US" altLang="zh-CN" sz="1400" dirty="0">
                <a:solidFill>
                  <a:srgbClr val="000000"/>
                </a:solidFill>
                <a:latin typeface="微软雅黑" panose="020B0503020204020204" pitchFamily="34" charset="-122"/>
                <a:ea typeface="微软雅黑" panose="020B0503020204020204" pitchFamily="34" charset="-122"/>
              </a:endParaRPr>
            </a:p>
            <a:p>
              <a:pPr marL="285750" indent="-285750" eaLnBrk="0" fontAlgn="base" hangingPunct="0">
                <a:lnSpc>
                  <a:spcPct val="150000"/>
                </a:lnSpc>
                <a:spcBef>
                  <a:spcPct val="0"/>
                </a:spcBef>
                <a:spcAft>
                  <a:spcPct val="0"/>
                </a:spcAft>
                <a:buFont typeface="Arial" panose="020B0604020202020204" pitchFamily="34" charset="0"/>
                <a:buChar char="•"/>
              </a:pPr>
              <a:r>
                <a:rPr lang="en-US" altLang="zh-CN" sz="1400" dirty="0">
                  <a:solidFill>
                    <a:srgbClr val="000000"/>
                  </a:solidFill>
                  <a:latin typeface="微软雅黑" panose="020B0503020204020204" pitchFamily="34" charset="-122"/>
                  <a:ea typeface="微软雅黑" panose="020B0503020204020204" pitchFamily="34" charset="-122"/>
                </a:rPr>
                <a:t>The strategic goal of </a:t>
              </a:r>
              <a:r>
                <a:rPr lang="en-US" altLang="zh-CN" sz="1400" dirty="0" err="1">
                  <a:solidFill>
                    <a:srgbClr val="000000"/>
                  </a:solidFill>
                  <a:latin typeface="微软雅黑" panose="020B0503020204020204" pitchFamily="34" charset="-122"/>
                  <a:ea typeface="微软雅黑" panose="020B0503020204020204" pitchFamily="34" charset="-122"/>
                </a:rPr>
                <a:t>Shangchi</a:t>
              </a:r>
              <a:r>
                <a:rPr lang="en-US" altLang="zh-CN" sz="1400" dirty="0">
                  <a:solidFill>
                    <a:srgbClr val="000000"/>
                  </a:solidFill>
                  <a:latin typeface="微软雅黑" panose="020B0503020204020204" pitchFamily="34" charset="-122"/>
                  <a:ea typeface="微软雅黑" panose="020B0503020204020204" pitchFamily="34" charset="-122"/>
                </a:rPr>
                <a:t> Auto is to build a leading enterprise of light weight new energy vehicles in China.</a:t>
              </a:r>
              <a:endParaRPr lang="zh-CN" altLang="en-US" sz="1400" dirty="0">
                <a:solidFill>
                  <a:srgbClr val="000000"/>
                </a:solidFill>
                <a:latin typeface="微软雅黑" panose="020B0503020204020204" pitchFamily="34" charset="-122"/>
                <a:ea typeface="微软雅黑" panose="020B0503020204020204" pitchFamily="34" charset="-122"/>
              </a:endParaRPr>
            </a:p>
          </p:txBody>
        </p:sp>
        <p:sp>
          <p:nvSpPr>
            <p:cNvPr id="27" name="圆角矩形 3"/>
            <p:cNvSpPr>
              <a:spLocks noChangeArrowheads="1"/>
            </p:cNvSpPr>
            <p:nvPr/>
          </p:nvSpPr>
          <p:spPr bwMode="auto">
            <a:xfrm>
              <a:off x="8469" y="5741"/>
              <a:ext cx="9351" cy="4197"/>
            </a:xfrm>
            <a:prstGeom prst="roundRect">
              <a:avLst>
                <a:gd name="adj" fmla="val 9083"/>
              </a:avLst>
            </a:prstGeom>
            <a:noFill/>
            <a:ln w="12700">
              <a:solidFill>
                <a:srgbClr val="CE101F">
                  <a:lumMod val="75000"/>
                </a:srgbClr>
              </a:solidFill>
              <a:rou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dirty="0">
                <a:ln>
                  <a:noFill/>
                </a:ln>
                <a:solidFill>
                  <a:srgbClr val="FFFFFF"/>
                </a:solidFill>
                <a:effectLst/>
                <a:uLnTx/>
                <a:uFillTx/>
              </a:endParaRPr>
            </a:p>
          </p:txBody>
        </p:sp>
      </p:grpSp>
      <p:sp>
        <p:nvSpPr>
          <p:cNvPr id="28" name="圆角矩形 7"/>
          <p:cNvSpPr>
            <a:spLocks noChangeArrowheads="1"/>
          </p:cNvSpPr>
          <p:nvPr/>
        </p:nvSpPr>
        <p:spPr bwMode="auto">
          <a:xfrm>
            <a:off x="5233670" y="2637155"/>
            <a:ext cx="6267450" cy="919480"/>
          </a:xfrm>
          <a:prstGeom prst="roundRect">
            <a:avLst>
              <a:gd name="adj" fmla="val 16667"/>
            </a:avLst>
          </a:prstGeom>
          <a:solidFill>
            <a:srgbClr val="CE101F">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Zhejiang </a:t>
            </a:r>
            <a:r>
              <a:rPr kumimoji="0" lang="en-US" altLang="zh-CN" sz="1800" b="1" i="0" u="none" strike="noStrike" kern="0" cap="none" spc="0" normalizeH="0" baseline="0" noProof="0" dirty="0" err="1">
                <a:ln>
                  <a:noFill/>
                </a:ln>
                <a:solidFill>
                  <a:srgbClr val="FFFFFF"/>
                </a:solidFill>
                <a:effectLst/>
                <a:uLnTx/>
                <a:uFillTx/>
                <a:latin typeface="微软雅黑" panose="020B0503020204020204" pitchFamily="34" charset="-122"/>
                <a:ea typeface="微软雅黑" panose="020B0503020204020204" pitchFamily="34" charset="-122"/>
              </a:rPr>
              <a:t>Shangchi</a:t>
            </a:r>
            <a:r>
              <a:rPr kumimoji="0" lang="en-US" altLang="zh-CN"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 New Energy Automobile Co., Ltd</a:t>
            </a:r>
            <a:endParaRPr kumimoji="0" lang="zh-CN" altLang="en-US" sz="1800" b="1"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pic>
        <p:nvPicPr>
          <p:cNvPr id="29"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901253" y="1425040"/>
            <a:ext cx="3804055" cy="218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descr="J:\张家港轻型客车厂\益茂项目\苏州项目\2012姑苏领军人才项目申报书及信息表\新资料\姑苏人才网上申报下载\益茂姑苏申报材料2.0版\照片\P1050560.JPG"/>
          <p:cNvPicPr>
            <a:picLocks noGrp="1" noChangeAspect="1" noChangeArrowheads="1"/>
          </p:cNvPicPr>
          <p:nvPr/>
        </p:nvPicPr>
        <p:blipFill>
          <a:blip r:embed="rId3" cstate="print">
            <a:lum bright="4000"/>
            <a:extLst>
              <a:ext uri="{28A0092B-C50C-407E-A947-70E740481C1C}">
                <a14:useLocalDpi xmlns:a14="http://schemas.microsoft.com/office/drawing/2010/main" val="0"/>
              </a:ext>
            </a:extLst>
          </a:blip>
          <a:srcRect/>
          <a:stretch>
            <a:fillRect/>
          </a:stretch>
        </p:blipFill>
        <p:spPr bwMode="auto">
          <a:xfrm>
            <a:off x="881290" y="3883362"/>
            <a:ext cx="3809458" cy="203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627" y="797669"/>
            <a:ext cx="3761309" cy="1856331"/>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4017</Words>
  <Application>WPS 演示</Application>
  <PresentationFormat>自定义</PresentationFormat>
  <Paragraphs>149</Paragraphs>
  <Slides>19</Slides>
  <Notes>10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19</vt:i4>
      </vt:variant>
    </vt:vector>
  </HeadingPairs>
  <TitlesOfParts>
    <vt:vector size="30" baseType="lpstr">
      <vt:lpstr>Arial</vt:lpstr>
      <vt:lpstr>宋体</vt:lpstr>
      <vt:lpstr>Wingdings</vt:lpstr>
      <vt:lpstr>微软雅黑</vt:lpstr>
      <vt:lpstr>Calibri</vt:lpstr>
      <vt:lpstr>黑体</vt:lpstr>
      <vt:lpstr>Impact MT Std</vt:lpstr>
      <vt:lpstr>Impact</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清风素材</dc:creator>
  <cp:keywords>12sc.taobao.com</cp:keywords>
  <dc:description>12sc.taobao.com</dc:description>
  <dc:subject>12sc.taobao.com</dc:subject>
  <cp:category>12sc.taobao.com</cp:category>
  <cp:lastModifiedBy>Administrator</cp:lastModifiedBy>
  <cp:revision>415</cp:revision>
  <dcterms:created xsi:type="dcterms:W3CDTF">2015-10-15T11:58:00Z</dcterms:created>
  <dcterms:modified xsi:type="dcterms:W3CDTF">2023-07-29T02:26:28Z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2052-11.8.6.8556</vt:lpwstr>
  </property>
  <property fmtid="{D5CDD505-2E9C-101B-9397-08002B2CF9AE}" pid="3" name="ICV">
    <vt:lpwstr>74E1B64BB6A348159496B530A4B1A971</vt:lpwstr>
  </property>
</Properties>
</file>